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oppins SemiBold"/>
      <p:regular r:id="rId29"/>
      <p:bold r:id="rId30"/>
      <p:italic r:id="rId31"/>
      <p:boldItalic r:id="rId32"/>
    </p:embeddedFont>
    <p:embeddedFont>
      <p:font typeface="Open Sans Medium"/>
      <p:regular r:id="rId33"/>
      <p:bold r:id="rId34"/>
      <p:italic r:id="rId35"/>
      <p:boldItalic r:id="rId36"/>
    </p:embeddedFont>
    <p:embeddedFont>
      <p:font typeface="Roboto Mono"/>
      <p:regular r:id="rId37"/>
      <p:bold r:id="rId38"/>
      <p:italic r:id="rId39"/>
      <p:boldItalic r:id="rId40"/>
    </p:embeddedFont>
    <p:embeddedFont>
      <p:font typeface="Open Sans Light"/>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5.xml"/><Relationship Id="rId42" Type="http://schemas.openxmlformats.org/officeDocument/2006/relationships/font" Target="fonts/OpenSansLight-bold.fntdata"/><Relationship Id="rId41" Type="http://schemas.openxmlformats.org/officeDocument/2006/relationships/font" Target="fonts/OpenSansLight-regular.fntdata"/><Relationship Id="rId22" Type="http://schemas.openxmlformats.org/officeDocument/2006/relationships/slide" Target="slides/slide17.xml"/><Relationship Id="rId44" Type="http://schemas.openxmlformats.org/officeDocument/2006/relationships/font" Target="fonts/OpenSansLight-boldItalic.fntdata"/><Relationship Id="rId21" Type="http://schemas.openxmlformats.org/officeDocument/2006/relationships/slide" Target="slides/slide16.xml"/><Relationship Id="rId43" Type="http://schemas.openxmlformats.org/officeDocument/2006/relationships/font" Target="fonts/OpenSansLight-italic.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SemiBold-italic.fntdata"/><Relationship Id="rId30" Type="http://schemas.openxmlformats.org/officeDocument/2006/relationships/font" Target="fonts/PoppinsSemiBold-bold.fntdata"/><Relationship Id="rId11" Type="http://schemas.openxmlformats.org/officeDocument/2006/relationships/slide" Target="slides/slide6.xml"/><Relationship Id="rId33" Type="http://schemas.openxmlformats.org/officeDocument/2006/relationships/font" Target="fonts/OpenSansMedium-regular.fntdata"/><Relationship Id="rId10" Type="http://schemas.openxmlformats.org/officeDocument/2006/relationships/slide" Target="slides/slide5.xml"/><Relationship Id="rId32" Type="http://schemas.openxmlformats.org/officeDocument/2006/relationships/font" Target="fonts/PoppinsSemiBold-boldItalic.fntdata"/><Relationship Id="rId13" Type="http://schemas.openxmlformats.org/officeDocument/2006/relationships/slide" Target="slides/slide8.xml"/><Relationship Id="rId35" Type="http://schemas.openxmlformats.org/officeDocument/2006/relationships/font" Target="fonts/OpenSansMedium-italic.fntdata"/><Relationship Id="rId12" Type="http://schemas.openxmlformats.org/officeDocument/2006/relationships/slide" Target="slides/slide7.xml"/><Relationship Id="rId34" Type="http://schemas.openxmlformats.org/officeDocument/2006/relationships/font" Target="fonts/OpenSansMedium-bold.fntdata"/><Relationship Id="rId15" Type="http://schemas.openxmlformats.org/officeDocument/2006/relationships/slide" Target="slides/slide10.xml"/><Relationship Id="rId37" Type="http://schemas.openxmlformats.org/officeDocument/2006/relationships/font" Target="fonts/RobotoMono-regular.fntdata"/><Relationship Id="rId14" Type="http://schemas.openxmlformats.org/officeDocument/2006/relationships/slide" Target="slides/slide9.xml"/><Relationship Id="rId36" Type="http://schemas.openxmlformats.org/officeDocument/2006/relationships/font" Target="fonts/OpenSansMedium-boldItalic.fntdata"/><Relationship Id="rId17" Type="http://schemas.openxmlformats.org/officeDocument/2006/relationships/slide" Target="slides/slide12.xml"/><Relationship Id="rId39" Type="http://schemas.openxmlformats.org/officeDocument/2006/relationships/font" Target="fonts/RobotoMono-italic.fntdata"/><Relationship Id="rId16" Type="http://schemas.openxmlformats.org/officeDocument/2006/relationships/slide" Target="slides/slide11.xml"/><Relationship Id="rId38" Type="http://schemas.openxmlformats.org/officeDocument/2006/relationships/font" Target="fonts/RobotoMon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93bf7ecf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93bf7ecf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Based upon the understanding, we designed and imple-</a:t>
            </a:r>
            <a:endParaRPr/>
          </a:p>
          <a:p>
            <a:pPr indent="0" lvl="0" marL="0" rtl="0" algn="l">
              <a:spcBef>
                <a:spcPts val="0"/>
              </a:spcBef>
              <a:spcAft>
                <a:spcPts val="0"/>
              </a:spcAft>
              <a:buClr>
                <a:schemeClr val="dk1"/>
              </a:buClr>
              <a:buSzPts val="1100"/>
              <a:buFont typeface="Arial"/>
              <a:buNone/>
            </a:pPr>
            <a:r>
              <a:rPr lang="en"/>
              <a:t>mented a high-performance, scalable SFL-based RCA tech-</a:t>
            </a:r>
            <a:endParaRPr/>
          </a:p>
          <a:p>
            <a:pPr indent="0" lvl="0" marL="0" rtl="0" algn="l">
              <a:spcBef>
                <a:spcPts val="0"/>
              </a:spcBef>
              <a:spcAft>
                <a:spcPts val="0"/>
              </a:spcAft>
              <a:buClr>
                <a:schemeClr val="dk1"/>
              </a:buClr>
              <a:buSzPts val="1100"/>
              <a:buFont typeface="Arial"/>
              <a:buNone/>
            </a:pPr>
            <a:r>
              <a:rPr lang="en"/>
              <a:t>nique, using reinforcement-learning (RL) to dynamically ad-</a:t>
            </a:r>
            <a:endParaRPr/>
          </a:p>
          <a:p>
            <a:pPr indent="0" lvl="0" marL="0" rtl="0" algn="l">
              <a:spcBef>
                <a:spcPts val="0"/>
              </a:spcBef>
              <a:spcAft>
                <a:spcPts val="0"/>
              </a:spcAft>
              <a:buClr>
                <a:schemeClr val="dk1"/>
              </a:buClr>
              <a:buSzPts val="1100"/>
              <a:buFont typeface="Arial"/>
              <a:buNone/>
            </a:pPr>
            <a:r>
              <a:rPr lang="en"/>
              <a:t>just the sampling (fuzzing) strategy based upon the estimates</a:t>
            </a:r>
            <a:endParaRPr/>
          </a:p>
          <a:p>
            <a:pPr indent="0" lvl="0" marL="0" rtl="0" algn="l">
              <a:spcBef>
                <a:spcPts val="0"/>
              </a:spcBef>
              <a:spcAft>
                <a:spcPts val="0"/>
              </a:spcAft>
              <a:buClr>
                <a:schemeClr val="dk1"/>
              </a:buClr>
              <a:buSzPts val="1100"/>
              <a:buFont typeface="Arial"/>
              <a:buNone/>
            </a:pPr>
            <a:r>
              <a:rPr lang="en"/>
              <a:t>of program predicates’ relations with a given crash. Our ap-</a:t>
            </a:r>
            <a:endParaRPr/>
          </a:p>
          <a:p>
            <a:pPr indent="0" lvl="0" marL="0" rtl="0" algn="l">
              <a:spcBef>
                <a:spcPts val="0"/>
              </a:spcBef>
              <a:spcAft>
                <a:spcPts val="0"/>
              </a:spcAft>
              <a:buClr>
                <a:schemeClr val="dk1"/>
              </a:buClr>
              <a:buSzPts val="1100"/>
              <a:buFont typeface="Arial"/>
              <a:buNone/>
            </a:pPr>
            <a:r>
              <a:rPr lang="en"/>
              <a:t>proach, called RACING (Root-cAuse-analysis on Counterex-</a:t>
            </a:r>
            <a:endParaRPr/>
          </a:p>
          <a:p>
            <a:pPr indent="0" lvl="0" marL="0" rtl="0" algn="l">
              <a:spcBef>
                <a:spcPts val="0"/>
              </a:spcBef>
              <a:spcAft>
                <a:spcPts val="0"/>
              </a:spcAft>
              <a:buClr>
                <a:schemeClr val="dk1"/>
              </a:buClr>
              <a:buSzPts val="1100"/>
              <a:buFont typeface="Arial"/>
              <a:buNone/>
            </a:pPr>
            <a:r>
              <a:rPr lang="en"/>
              <a:t>amples based reinforcement-learnING), utilizes the outcome</a:t>
            </a:r>
            <a:endParaRPr/>
          </a:p>
          <a:p>
            <a:pPr indent="0" lvl="0" marL="0" rtl="0" algn="l">
              <a:spcBef>
                <a:spcPts val="0"/>
              </a:spcBef>
              <a:spcAft>
                <a:spcPts val="0"/>
              </a:spcAft>
              <a:buClr>
                <a:schemeClr val="dk1"/>
              </a:buClr>
              <a:buSzPts val="1100"/>
              <a:buFont typeface="Arial"/>
              <a:buNone/>
            </a:pPr>
            <a:r>
              <a:rPr lang="en"/>
              <a:t>of each fuzzing round, including its impacts on each predi-</a:t>
            </a:r>
            <a:endParaRPr/>
          </a:p>
          <a:p>
            <a:pPr indent="0" lvl="0" marL="0" rtl="0" algn="l">
              <a:spcBef>
                <a:spcPts val="0"/>
              </a:spcBef>
              <a:spcAft>
                <a:spcPts val="0"/>
              </a:spcAft>
              <a:buClr>
                <a:schemeClr val="dk1"/>
              </a:buClr>
              <a:buSzPts val="1100"/>
              <a:buFont typeface="Arial"/>
              <a:buNone/>
            </a:pPr>
            <a:r>
              <a:rPr lang="en"/>
              <a:t>cate’s estimated contribution to the crash and the estimated</a:t>
            </a:r>
            <a:endParaRPr/>
          </a:p>
          <a:p>
            <a:pPr indent="0" lvl="0" marL="0" rtl="0" algn="l">
              <a:spcBef>
                <a:spcPts val="0"/>
              </a:spcBef>
              <a:spcAft>
                <a:spcPts val="0"/>
              </a:spcAft>
              <a:buClr>
                <a:schemeClr val="dk1"/>
              </a:buClr>
              <a:buSzPts val="1100"/>
              <a:buFont typeface="Arial"/>
              <a:buNone/>
            </a:pPr>
            <a:r>
              <a:rPr lang="en"/>
              <a:t>rankings of these predicates based upon their contributions, to</a:t>
            </a:r>
            <a:endParaRPr/>
          </a:p>
          <a:p>
            <a:pPr indent="0" lvl="0" marL="0" rtl="0" algn="l">
              <a:spcBef>
                <a:spcPts val="0"/>
              </a:spcBef>
              <a:spcAft>
                <a:spcPts val="0"/>
              </a:spcAft>
              <a:buClr>
                <a:schemeClr val="dk1"/>
              </a:buClr>
              <a:buSzPts val="1100"/>
              <a:buFont typeface="Arial"/>
              <a:buNone/>
            </a:pPr>
            <a:r>
              <a:rPr lang="en"/>
              <a:t>guide the next round of fuzzing. More specifically, given the</a:t>
            </a:r>
            <a:endParaRPr/>
          </a:p>
          <a:p>
            <a:pPr indent="0" lvl="0" marL="0" rtl="0" algn="l">
              <a:spcBef>
                <a:spcPts val="0"/>
              </a:spcBef>
              <a:spcAft>
                <a:spcPts val="0"/>
              </a:spcAft>
              <a:buClr>
                <a:schemeClr val="dk1"/>
              </a:buClr>
              <a:buSzPts val="1100"/>
              <a:buFont typeface="Arial"/>
              <a:buNone/>
            </a:pPr>
            <a:r>
              <a:rPr lang="en"/>
              <a:t>4230 33rd USENIX Security Symposium test cases known to cause a crash, our approach first performs</a:t>
            </a:r>
            <a:endParaRPr/>
          </a:p>
          <a:p>
            <a:pPr indent="0" lvl="0" marL="0" rtl="0" algn="l">
              <a:spcBef>
                <a:spcPts val="0"/>
              </a:spcBef>
              <a:spcAft>
                <a:spcPts val="0"/>
              </a:spcAft>
              <a:buClr>
                <a:schemeClr val="dk1"/>
              </a:buClr>
              <a:buSzPts val="1100"/>
              <a:buFont typeface="Arial"/>
              <a:buNone/>
            </a:pPr>
            <a:r>
              <a:rPr lang="en"/>
              <a:t>random mutations on them (as done in the prior work [51])</a:t>
            </a:r>
            <a:endParaRPr/>
          </a:p>
          <a:p>
            <a:pPr indent="0" lvl="0" marL="0" rtl="0" algn="l">
              <a:spcBef>
                <a:spcPts val="0"/>
              </a:spcBef>
              <a:spcAft>
                <a:spcPts val="0"/>
              </a:spcAft>
              <a:buClr>
                <a:schemeClr val="dk1"/>
              </a:buClr>
              <a:buSzPts val="1100"/>
              <a:buFont typeface="Arial"/>
              <a:buNone/>
            </a:pPr>
            <a:r>
              <a:rPr lang="en"/>
              <a:t>and fuzzes the target program using these mutations to gener-</a:t>
            </a:r>
            <a:endParaRPr/>
          </a:p>
          <a:p>
            <a:pPr indent="0" lvl="0" marL="0" rtl="0" algn="l">
              <a:spcBef>
                <a:spcPts val="0"/>
              </a:spcBef>
              <a:spcAft>
                <a:spcPts val="0"/>
              </a:spcAft>
              <a:buClr>
                <a:schemeClr val="dk1"/>
              </a:buClr>
              <a:buSzPts val="1100"/>
              <a:buFont typeface="Arial"/>
              <a:buNone/>
            </a:pPr>
            <a:r>
              <a:rPr lang="en"/>
              <a:t>ate a baseline estimate for each predicate’s correlation with</a:t>
            </a:r>
            <a:endParaRPr/>
          </a:p>
          <a:p>
            <a:pPr indent="0" lvl="0" marL="0" rtl="0" algn="l">
              <a:spcBef>
                <a:spcPts val="0"/>
              </a:spcBef>
              <a:spcAft>
                <a:spcPts val="0"/>
              </a:spcAft>
              <a:buClr>
                <a:schemeClr val="dk1"/>
              </a:buClr>
              <a:buSzPts val="1100"/>
              <a:buFont typeface="Arial"/>
              <a:buNone/>
            </a:pPr>
            <a:r>
              <a:rPr lang="en"/>
              <a:t>the crash and their relative order of correlation strengths. Then,</a:t>
            </a:r>
            <a:endParaRPr/>
          </a:p>
          <a:p>
            <a:pPr indent="0" lvl="0" marL="0" rtl="0" algn="l">
              <a:spcBef>
                <a:spcPts val="0"/>
              </a:spcBef>
              <a:spcAft>
                <a:spcPts val="0"/>
              </a:spcAft>
              <a:buClr>
                <a:schemeClr val="dk1"/>
              </a:buClr>
              <a:buSzPts val="1100"/>
              <a:buFont typeface="Arial"/>
              <a:buNone/>
            </a:pPr>
            <a:r>
              <a:rPr lang="en"/>
              <a:t>our approach runs RL on the follow-up fuzzing process, re-</a:t>
            </a:r>
            <a:endParaRPr/>
          </a:p>
          <a:p>
            <a:pPr indent="0" lvl="0" marL="0" rtl="0" algn="l">
              <a:spcBef>
                <a:spcPts val="0"/>
              </a:spcBef>
              <a:spcAft>
                <a:spcPts val="0"/>
              </a:spcAft>
              <a:buClr>
                <a:schemeClr val="dk1"/>
              </a:buClr>
              <a:buSzPts val="1100"/>
              <a:buFont typeface="Arial"/>
              <a:buNone/>
            </a:pPr>
            <a:r>
              <a:rPr lang="en"/>
              <a:t>warding the selection of the seeds (that are the inputs mutated</a:t>
            </a:r>
            <a:endParaRPr/>
          </a:p>
          <a:p>
            <a:pPr indent="0" lvl="0" marL="0" rtl="0" algn="l">
              <a:spcBef>
                <a:spcPts val="0"/>
              </a:spcBef>
              <a:spcAft>
                <a:spcPts val="0"/>
              </a:spcAft>
              <a:buClr>
                <a:schemeClr val="dk1"/>
              </a:buClr>
              <a:buSzPts val="1100"/>
              <a:buFont typeface="Arial"/>
              <a:buNone/>
            </a:pPr>
            <a:r>
              <a:rPr lang="en"/>
              <a:t>by the fuzzer to generate new inputs) and the mutations that</a:t>
            </a:r>
            <a:endParaRPr/>
          </a:p>
          <a:p>
            <a:pPr indent="0" lvl="0" marL="0" rtl="0" algn="l">
              <a:spcBef>
                <a:spcPts val="0"/>
              </a:spcBef>
              <a:spcAft>
                <a:spcPts val="0"/>
              </a:spcAft>
              <a:buClr>
                <a:schemeClr val="dk1"/>
              </a:buClr>
              <a:buSzPts val="1100"/>
              <a:buFont typeface="Arial"/>
              <a:buNone/>
            </a:pPr>
            <a:r>
              <a:rPr lang="en"/>
              <a:t>could lead to significant changes to the current estimates (the</a:t>
            </a:r>
            <a:endParaRPr/>
          </a:p>
          <a:p>
            <a:pPr indent="0" lvl="0" marL="0" rtl="0" algn="l">
              <a:spcBef>
                <a:spcPts val="0"/>
              </a:spcBef>
              <a:spcAft>
                <a:spcPts val="0"/>
              </a:spcAft>
              <a:buClr>
                <a:schemeClr val="dk1"/>
              </a:buClr>
              <a:buSzPts val="1100"/>
              <a:buFont typeface="Arial"/>
              <a:buNone/>
            </a:pPr>
            <a:r>
              <a:rPr lang="en"/>
              <a:t>correlation of each predicate and their order). By balancing</a:t>
            </a:r>
            <a:endParaRPr/>
          </a:p>
          <a:p>
            <a:pPr indent="0" lvl="0" marL="0" rtl="0" algn="l">
              <a:spcBef>
                <a:spcPts val="0"/>
              </a:spcBef>
              <a:spcAft>
                <a:spcPts val="0"/>
              </a:spcAft>
              <a:buClr>
                <a:schemeClr val="dk1"/>
              </a:buClr>
              <a:buSzPts val="1100"/>
              <a:buFont typeface="Arial"/>
              <a:buNone/>
            </a:pPr>
            <a:r>
              <a:rPr lang="en"/>
              <a:t>the exploitation of the selection strategy with a high expected</a:t>
            </a:r>
            <a:endParaRPr/>
          </a:p>
          <a:p>
            <a:pPr indent="0" lvl="0" marL="0" rtl="0" algn="l">
              <a:spcBef>
                <a:spcPts val="0"/>
              </a:spcBef>
              <a:spcAft>
                <a:spcPts val="0"/>
              </a:spcAft>
              <a:buClr>
                <a:schemeClr val="dk1"/>
              </a:buClr>
              <a:buSzPts val="1100"/>
              <a:buFont typeface="Arial"/>
              <a:buNone/>
            </a:pPr>
            <a:r>
              <a:rPr lang="en"/>
              <a:t>reward and exploration of a random strategy, this learning</a:t>
            </a:r>
            <a:endParaRPr/>
          </a:p>
          <a:p>
            <a:pPr indent="0" lvl="0" marL="0" rtl="0" algn="l">
              <a:spcBef>
                <a:spcPts val="0"/>
              </a:spcBef>
              <a:spcAft>
                <a:spcPts val="0"/>
              </a:spcAft>
              <a:buClr>
                <a:schemeClr val="dk1"/>
              </a:buClr>
              <a:buSzPts val="1100"/>
              <a:buFont typeface="Arial"/>
              <a:buNone/>
            </a:pPr>
            <a:r>
              <a:rPr lang="en"/>
              <a:t>process guides RACING toward a ranked list of the predicates,</a:t>
            </a:r>
            <a:endParaRPr/>
          </a:p>
          <a:p>
            <a:pPr indent="0" lvl="0" marL="0" rtl="0" algn="l">
              <a:spcBef>
                <a:spcPts val="0"/>
              </a:spcBef>
              <a:spcAft>
                <a:spcPts val="0"/>
              </a:spcAft>
              <a:buNone/>
            </a:pPr>
            <a:r>
              <a:rPr lang="en"/>
              <a:t>with the root cause being top on the list.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93bf7ecf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93bf7ecf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50 50 chance of getting the crash when we try to mutate the input the input that made the crash in the first place. We will employe statical corelationa and with the help of reinforcement learning </a:t>
            </a:r>
            <a:r>
              <a:rPr lang="en"/>
              <a:t>which</a:t>
            </a:r>
            <a:r>
              <a:rPr lang="en"/>
              <a:t> works for reward it automates process of mutating the input and gains the reward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exactly?</a:t>
            </a:r>
            <a:endParaRPr/>
          </a:p>
          <a:p>
            <a:pPr indent="0" lvl="0" marL="0" rtl="0" algn="l">
              <a:spcBef>
                <a:spcPts val="0"/>
              </a:spcBef>
              <a:spcAft>
                <a:spcPts val="0"/>
              </a:spcAft>
              <a:buNone/>
            </a:pPr>
            <a:r>
              <a:rPr lang="en"/>
              <a:t>Based on Counter example for predicate and counterexample for ranking. </a:t>
            </a:r>
            <a:endParaRPr/>
          </a:p>
          <a:p>
            <a:pPr indent="0" lvl="0" marL="0" rtl="0" algn="l">
              <a:spcBef>
                <a:spcPts val="0"/>
              </a:spcBef>
              <a:spcAft>
                <a:spcPts val="0"/>
              </a:spcAft>
              <a:buNone/>
            </a:pPr>
            <a:r>
              <a:rPr lang="en"/>
              <a:t>These counter example play a vital role in mutation and helps the reinforcement learning for achieving rewards.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Somebody wondering what is AFL fuzzer?</a:t>
            </a:r>
            <a:endParaRPr/>
          </a:p>
          <a:p>
            <a:pPr indent="0" lvl="0" marL="0" rtl="0" algn="l">
              <a:spcBef>
                <a:spcPts val="0"/>
              </a:spcBef>
              <a:spcAft>
                <a:spcPts val="0"/>
              </a:spcAft>
              <a:buNone/>
            </a:pPr>
            <a:r>
              <a:rPr lang="en">
                <a:solidFill>
                  <a:schemeClr val="dk1"/>
                </a:solidFill>
              </a:rPr>
              <a:t>The </a:t>
            </a:r>
            <a:r>
              <a:rPr b="1" lang="en">
                <a:solidFill>
                  <a:schemeClr val="dk1"/>
                </a:solidFill>
              </a:rPr>
              <a:t>AFL fuzzer</a:t>
            </a:r>
            <a:r>
              <a:rPr lang="en">
                <a:solidFill>
                  <a:schemeClr val="dk1"/>
                </a:solidFill>
              </a:rPr>
              <a:t> (American Fuzzy Lop) is a widely used open-source fuzzer designed to identify vulnerabilities, bugs, or unexpected behaviors in software applications. It works by repeatedly feeding modified inputs (test cases) to a program and observing its behavior to detect crashes, hangs, or unexpected outputs. AFL is notable for its efficiency and ease of use, as well as its ability to uncover subtle issues in software.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93bf7ecf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93bf7ecf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diagram demonstrates how the </a:t>
            </a:r>
            <a:r>
              <a:rPr b="1" lang="en">
                <a:solidFill>
                  <a:schemeClr val="dk1"/>
                </a:solidFill>
              </a:rPr>
              <a:t>correlation table</a:t>
            </a:r>
            <a:r>
              <a:rPr lang="en">
                <a:solidFill>
                  <a:schemeClr val="dk1"/>
                </a:solidFill>
              </a:rPr>
              <a:t> evolves during the analysis to refine the ranking of predicates (conditions) for better prioritization in identifying vulnerabilities. Here's an explanation: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1. Initial Correlation Analysis (Left Table):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table lists four predicates (</a:t>
            </a:r>
            <a:r>
              <a:rPr lang="en">
                <a:solidFill>
                  <a:srgbClr val="188038"/>
                </a:solidFill>
                <a:latin typeface="Roboto Mono"/>
                <a:ea typeface="Roboto Mono"/>
                <a:cs typeface="Roboto Mono"/>
                <a:sym typeface="Roboto Mono"/>
              </a:rPr>
              <a:t>p1</a:t>
            </a:r>
            <a:r>
              <a:rPr lang="en">
                <a:solidFill>
                  <a:schemeClr val="dk1"/>
                </a:solidFill>
              </a:rPr>
              <a:t>, </a:t>
            </a:r>
            <a:r>
              <a:rPr lang="en">
                <a:solidFill>
                  <a:srgbClr val="188038"/>
                </a:solidFill>
                <a:latin typeface="Roboto Mono"/>
                <a:ea typeface="Roboto Mono"/>
                <a:cs typeface="Roboto Mono"/>
                <a:sym typeface="Roboto Mono"/>
              </a:rPr>
              <a:t>p2</a:t>
            </a:r>
            <a:r>
              <a:rPr lang="en">
                <a:solidFill>
                  <a:schemeClr val="dk1"/>
                </a:solidFill>
              </a:rPr>
              <a:t>, </a:t>
            </a:r>
            <a:r>
              <a:rPr lang="en">
                <a:solidFill>
                  <a:srgbClr val="188038"/>
                </a:solidFill>
                <a:latin typeface="Roboto Mono"/>
                <a:ea typeface="Roboto Mono"/>
                <a:cs typeface="Roboto Mono"/>
                <a:sym typeface="Roboto Mono"/>
              </a:rPr>
              <a:t>p3</a:t>
            </a:r>
            <a:r>
              <a:rPr lang="en">
                <a:solidFill>
                  <a:schemeClr val="dk1"/>
                </a:solidFill>
              </a:rPr>
              <a:t>, </a:t>
            </a:r>
            <a:r>
              <a:rPr lang="en">
                <a:solidFill>
                  <a:srgbClr val="188038"/>
                </a:solidFill>
                <a:latin typeface="Roboto Mono"/>
                <a:ea typeface="Roboto Mono"/>
                <a:cs typeface="Roboto Mono"/>
                <a:sym typeface="Roboto Mono"/>
              </a:rPr>
              <a:t>p4</a:t>
            </a:r>
            <a:r>
              <a:rPr lang="en">
                <a:solidFill>
                  <a:schemeClr val="dk1"/>
                </a:solidFill>
              </a:rPr>
              <a:t>) with their respective </a:t>
            </a:r>
            <a:r>
              <a:rPr b="1" lang="en">
                <a:solidFill>
                  <a:schemeClr val="dk1"/>
                </a:solidFill>
              </a:rPr>
              <a:t>correlation scores</a:t>
            </a:r>
            <a:r>
              <a:rPr lang="en">
                <a:solidFill>
                  <a:schemeClr val="dk1"/>
                </a:solidFill>
              </a:rPr>
              <a:t> indicating how strongly each predicate is associated with observed failures.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Initial Rankings: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p1: x &gt; 10</a:t>
            </a:r>
            <a:r>
              <a:rPr lang="en">
                <a:solidFill>
                  <a:schemeClr val="dk1"/>
                </a:solidFill>
              </a:rPr>
              <a:t> has the highest correlation score (</a:t>
            </a:r>
            <a:r>
              <a:rPr lang="en">
                <a:solidFill>
                  <a:srgbClr val="188038"/>
                </a:solidFill>
                <a:latin typeface="Roboto Mono"/>
                <a:ea typeface="Roboto Mono"/>
                <a:cs typeface="Roboto Mono"/>
                <a:sym typeface="Roboto Mono"/>
              </a:rPr>
              <a:t>1.00</a:t>
            </a:r>
            <a:r>
              <a:rPr lang="en">
                <a:solidFill>
                  <a:schemeClr val="dk1"/>
                </a:solidFill>
              </a:rPr>
              <a:t>) and is ranked first.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p2: y &lt; 8</a:t>
            </a:r>
            <a:r>
              <a:rPr lang="en">
                <a:solidFill>
                  <a:schemeClr val="dk1"/>
                </a:solidFill>
              </a:rPr>
              <a:t> is ranked second (</a:t>
            </a:r>
            <a:r>
              <a:rPr lang="en">
                <a:solidFill>
                  <a:srgbClr val="188038"/>
                </a:solidFill>
                <a:latin typeface="Roboto Mono"/>
                <a:ea typeface="Roboto Mono"/>
                <a:cs typeface="Roboto Mono"/>
                <a:sym typeface="Roboto Mono"/>
              </a:rPr>
              <a:t>0.95</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p3: size &lt; 32</a:t>
            </a:r>
            <a:r>
              <a:rPr lang="en">
                <a:solidFill>
                  <a:schemeClr val="dk1"/>
                </a:solidFill>
              </a:rPr>
              <a:t> and </a:t>
            </a:r>
            <a:r>
              <a:rPr lang="en">
                <a:solidFill>
                  <a:srgbClr val="188038"/>
                </a:solidFill>
                <a:latin typeface="Roboto Mono"/>
                <a:ea typeface="Roboto Mono"/>
                <a:cs typeface="Roboto Mono"/>
                <a:sym typeface="Roboto Mono"/>
              </a:rPr>
              <a:t>p4: i &gt; 0</a:t>
            </a:r>
            <a:r>
              <a:rPr lang="en">
                <a:solidFill>
                  <a:schemeClr val="dk1"/>
                </a:solidFill>
              </a:rPr>
              <a:t> follow with lower scores.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 CoP1 Adjustment (Middle Table):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Context of Predicate (CoP1):</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As more test cases are analyzed, the correlation score of </a:t>
            </a:r>
            <a:r>
              <a:rPr lang="en">
                <a:solidFill>
                  <a:srgbClr val="188038"/>
                </a:solidFill>
                <a:latin typeface="Roboto Mono"/>
                <a:ea typeface="Roboto Mono"/>
                <a:cs typeface="Roboto Mono"/>
                <a:sym typeface="Roboto Mono"/>
              </a:rPr>
              <a:t>p2</a:t>
            </a:r>
            <a:r>
              <a:rPr lang="en">
                <a:solidFill>
                  <a:schemeClr val="dk1"/>
                </a:solidFill>
              </a:rPr>
              <a:t> (</a:t>
            </a:r>
            <a:r>
              <a:rPr lang="en">
                <a:solidFill>
                  <a:srgbClr val="188038"/>
                </a:solidFill>
                <a:latin typeface="Roboto Mono"/>
                <a:ea typeface="Roboto Mono"/>
                <a:cs typeface="Roboto Mono"/>
                <a:sym typeface="Roboto Mono"/>
              </a:rPr>
              <a:t>y &lt; 8</a:t>
            </a:r>
            <a:r>
              <a:rPr lang="en">
                <a:solidFill>
                  <a:schemeClr val="dk1"/>
                </a:solidFill>
              </a:rPr>
              <a:t>) slightly decreases from </a:t>
            </a:r>
            <a:r>
              <a:rPr lang="en">
                <a:solidFill>
                  <a:srgbClr val="188038"/>
                </a:solidFill>
                <a:latin typeface="Roboto Mono"/>
                <a:ea typeface="Roboto Mono"/>
                <a:cs typeface="Roboto Mono"/>
                <a:sym typeface="Roboto Mono"/>
              </a:rPr>
              <a:t>0.95</a:t>
            </a:r>
            <a:r>
              <a:rPr lang="en">
                <a:solidFill>
                  <a:schemeClr val="dk1"/>
                </a:solidFill>
              </a:rPr>
              <a:t> to </a:t>
            </a:r>
            <a:r>
              <a:rPr lang="en">
                <a:solidFill>
                  <a:srgbClr val="188038"/>
                </a:solidFill>
                <a:latin typeface="Roboto Mono"/>
                <a:ea typeface="Roboto Mono"/>
                <a:cs typeface="Roboto Mono"/>
                <a:sym typeface="Roboto Mono"/>
              </a:rPr>
              <a:t>0.97</a:t>
            </a:r>
            <a:r>
              <a:rPr lang="en">
                <a:solidFill>
                  <a:schemeClr val="dk1"/>
                </a:solidFill>
              </a:rPr>
              <a:t>. This might be due to discovering test cases that violate </a:t>
            </a:r>
            <a:r>
              <a:rPr lang="en">
                <a:solidFill>
                  <a:srgbClr val="188038"/>
                </a:solidFill>
                <a:latin typeface="Roboto Mono"/>
                <a:ea typeface="Roboto Mono"/>
                <a:cs typeface="Roboto Mono"/>
                <a:sym typeface="Roboto Mono"/>
              </a:rPr>
              <a:t>y &lt; 8</a:t>
            </a:r>
            <a:r>
              <a:rPr lang="en">
                <a:solidFill>
                  <a:schemeClr val="dk1"/>
                </a:solidFill>
              </a:rPr>
              <a:t> but still fail, indicating </a:t>
            </a:r>
            <a:r>
              <a:rPr lang="en">
                <a:solidFill>
                  <a:srgbClr val="188038"/>
                </a:solidFill>
                <a:latin typeface="Roboto Mono"/>
                <a:ea typeface="Roboto Mono"/>
                <a:cs typeface="Roboto Mono"/>
                <a:sym typeface="Roboto Mono"/>
              </a:rPr>
              <a:t>p2</a:t>
            </a:r>
            <a:r>
              <a:rPr lang="en">
                <a:solidFill>
                  <a:schemeClr val="dk1"/>
                </a:solidFill>
              </a:rPr>
              <a:t> might not be as critical as initially thought.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p3: size &lt; 32</a:t>
            </a:r>
            <a:r>
              <a:rPr lang="en">
                <a:solidFill>
                  <a:schemeClr val="dk1"/>
                </a:solidFill>
              </a:rPr>
              <a:t> retains its score, showing consistent correlation with failures.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Updated Rankings: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p1</a:t>
            </a:r>
            <a:r>
              <a:rPr lang="en">
                <a:solidFill>
                  <a:schemeClr val="dk1"/>
                </a:solidFill>
              </a:rPr>
              <a:t> remains the highest-ranked predicate with a score of </a:t>
            </a:r>
            <a:r>
              <a:rPr lang="en">
                <a:solidFill>
                  <a:srgbClr val="188038"/>
                </a:solidFill>
                <a:latin typeface="Roboto Mono"/>
                <a:ea typeface="Roboto Mono"/>
                <a:cs typeface="Roboto Mono"/>
                <a:sym typeface="Roboto Mono"/>
              </a:rPr>
              <a:t>1.00</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p3</a:t>
            </a:r>
            <a:r>
              <a:rPr lang="en">
                <a:solidFill>
                  <a:schemeClr val="dk1"/>
                </a:solidFill>
              </a:rPr>
              <a:t> gains more importance relative to </a:t>
            </a:r>
            <a:r>
              <a:rPr lang="en">
                <a:solidFill>
                  <a:srgbClr val="188038"/>
                </a:solidFill>
                <a:latin typeface="Roboto Mono"/>
                <a:ea typeface="Roboto Mono"/>
                <a:cs typeface="Roboto Mono"/>
                <a:sym typeface="Roboto Mono"/>
              </a:rPr>
              <a:t>p2</a:t>
            </a:r>
            <a:r>
              <a:rPr lang="en">
                <a:solidFill>
                  <a:schemeClr val="dk1"/>
                </a:solidFill>
              </a:rPr>
              <a:t>, as its correlation appears more stable.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CoP2 Refinement (Right Table):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Further Correction (CoP2):</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During further refinement, </a:t>
            </a:r>
            <a:r>
              <a:rPr lang="en">
                <a:solidFill>
                  <a:srgbClr val="188038"/>
                </a:solidFill>
                <a:latin typeface="Roboto Mono"/>
                <a:ea typeface="Roboto Mono"/>
                <a:cs typeface="Roboto Mono"/>
                <a:sym typeface="Roboto Mono"/>
              </a:rPr>
              <a:t>p2: y &lt; 8</a:t>
            </a:r>
            <a:r>
              <a:rPr lang="en">
                <a:solidFill>
                  <a:schemeClr val="dk1"/>
                </a:solidFill>
              </a:rPr>
              <a:t> correlation drops further to </a:t>
            </a:r>
            <a:r>
              <a:rPr lang="en">
                <a:solidFill>
                  <a:srgbClr val="188038"/>
                </a:solidFill>
                <a:latin typeface="Roboto Mono"/>
                <a:ea typeface="Roboto Mono"/>
                <a:cs typeface="Roboto Mono"/>
                <a:sym typeface="Roboto Mono"/>
              </a:rPr>
              <a:t>0.91</a:t>
            </a:r>
            <a:r>
              <a:rPr lang="en">
                <a:solidFill>
                  <a:schemeClr val="dk1"/>
                </a:solidFill>
              </a:rPr>
              <a:t>, while </a:t>
            </a:r>
            <a:r>
              <a:rPr lang="en">
                <a:solidFill>
                  <a:srgbClr val="188038"/>
                </a:solidFill>
                <a:latin typeface="Roboto Mono"/>
                <a:ea typeface="Roboto Mono"/>
                <a:cs typeface="Roboto Mono"/>
                <a:sym typeface="Roboto Mono"/>
              </a:rPr>
              <a:t>p3: size &lt; 32</a:t>
            </a:r>
            <a:r>
              <a:rPr lang="en">
                <a:solidFill>
                  <a:schemeClr val="dk1"/>
                </a:solidFill>
              </a:rPr>
              <a:t> holds steady at </a:t>
            </a:r>
            <a:r>
              <a:rPr lang="en">
                <a:solidFill>
                  <a:srgbClr val="188038"/>
                </a:solidFill>
                <a:latin typeface="Roboto Mono"/>
                <a:ea typeface="Roboto Mono"/>
                <a:cs typeface="Roboto Mono"/>
                <a:sym typeface="Roboto Mono"/>
              </a:rPr>
              <a:t>0.93</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reflects that </a:t>
            </a:r>
            <a:r>
              <a:rPr lang="en">
                <a:solidFill>
                  <a:srgbClr val="188038"/>
                </a:solidFill>
                <a:latin typeface="Roboto Mono"/>
                <a:ea typeface="Roboto Mono"/>
                <a:cs typeface="Roboto Mono"/>
                <a:sym typeface="Roboto Mono"/>
              </a:rPr>
              <a:t>p2</a:t>
            </a:r>
            <a:r>
              <a:rPr lang="en">
                <a:solidFill>
                  <a:schemeClr val="dk1"/>
                </a:solidFill>
              </a:rPr>
              <a:t> might be less critical than originally thought, whereas </a:t>
            </a:r>
            <a:r>
              <a:rPr lang="en">
                <a:solidFill>
                  <a:srgbClr val="188038"/>
                </a:solidFill>
                <a:latin typeface="Roboto Mono"/>
                <a:ea typeface="Roboto Mono"/>
                <a:cs typeface="Roboto Mono"/>
                <a:sym typeface="Roboto Mono"/>
              </a:rPr>
              <a:t>p3</a:t>
            </a:r>
            <a:r>
              <a:rPr lang="en">
                <a:solidFill>
                  <a:schemeClr val="dk1"/>
                </a:solidFill>
              </a:rPr>
              <a:t> is consistently relevant to identifying vulnerabilities.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Revised Rankings: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p1</a:t>
            </a:r>
            <a:r>
              <a:rPr lang="en">
                <a:solidFill>
                  <a:schemeClr val="dk1"/>
                </a:solidFill>
              </a:rPr>
              <a:t> stays at the top.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p3</a:t>
            </a:r>
            <a:r>
              <a:rPr lang="en">
                <a:solidFill>
                  <a:schemeClr val="dk1"/>
                </a:solidFill>
              </a:rPr>
              <a:t> moves up in the ranking above </a:t>
            </a:r>
            <a:r>
              <a:rPr lang="en">
                <a:solidFill>
                  <a:srgbClr val="188038"/>
                </a:solidFill>
                <a:latin typeface="Roboto Mono"/>
                <a:ea typeface="Roboto Mono"/>
                <a:cs typeface="Roboto Mono"/>
                <a:sym typeface="Roboto Mono"/>
              </a:rPr>
              <a:t>p2</a:t>
            </a:r>
            <a:r>
              <a:rPr lang="en">
                <a:solidFill>
                  <a:schemeClr val="dk1"/>
                </a:solidFill>
              </a:rPr>
              <a:t>, as its correlation is stronger and more reliable.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p4</a:t>
            </a:r>
            <a:r>
              <a:rPr lang="en">
                <a:solidFill>
                  <a:schemeClr val="dk1"/>
                </a:solidFill>
              </a:rPr>
              <a:t> remains the lowest but might still contribute contextually.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Refinement Formula:</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adjustment of correlation values is guided by a formula:</a:t>
            </a:r>
            <a:br>
              <a:rPr lang="en">
                <a:solidFill>
                  <a:schemeClr val="dk1"/>
                </a:solidFill>
              </a:rPr>
            </a:br>
            <a:r>
              <a:rPr lang="en">
                <a:solidFill>
                  <a:schemeClr val="dk1"/>
                </a:solidFill>
              </a:rPr>
              <a:t> gt=gtcount+gtorderg_t = g_t^{\text{count}} + g_t^{\text{order}}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rgbClr val="188038"/>
                </a:solidFill>
                <a:latin typeface="Roboto Mono"/>
                <a:ea typeface="Roboto Mono"/>
                <a:cs typeface="Roboto Mono"/>
                <a:sym typeface="Roboto Mono"/>
              </a:rPr>
              <a:t>g_t^{count}</a:t>
            </a:r>
            <a:r>
              <a:rPr lang="en">
                <a:solidFill>
                  <a:schemeClr val="dk1"/>
                </a:solidFill>
              </a:rPr>
              <a:t>: Reflects the frequency of the predicate's occurrence in failed test cases.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rgbClr val="188038"/>
                </a:solidFill>
                <a:latin typeface="Roboto Mono"/>
                <a:ea typeface="Roboto Mono"/>
                <a:cs typeface="Roboto Mono"/>
                <a:sym typeface="Roboto Mono"/>
              </a:rPr>
              <a:t>g_t^{order}</a:t>
            </a:r>
            <a:r>
              <a:rPr lang="en">
                <a:solidFill>
                  <a:schemeClr val="dk1"/>
                </a:solidFill>
              </a:rPr>
              <a:t>: Considers the predicate's position in influencing failures across test cases.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Purpose of Refinement: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Increased Accuracy:</a:t>
            </a:r>
            <a:r>
              <a:rPr lang="en">
                <a:solidFill>
                  <a:schemeClr val="dk1"/>
                </a:solidFill>
              </a:rPr>
              <a:t> The iterative refinement ensures predicates that consistently correlate with failures are prioritized, improving the chances of finding root causes.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Dynamic Learning:</a:t>
            </a:r>
            <a:r>
              <a:rPr lang="en">
                <a:solidFill>
                  <a:schemeClr val="dk1"/>
                </a:solidFill>
              </a:rPr>
              <a:t> As more test cases are analyzed, the algorithm adjusts the ranking to reflect the true significance of each predicate.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Impact on Vulnerability Discovery: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prioritizing predicates like </a:t>
            </a:r>
            <a:r>
              <a:rPr lang="en">
                <a:solidFill>
                  <a:srgbClr val="188038"/>
                </a:solidFill>
                <a:latin typeface="Roboto Mono"/>
                <a:ea typeface="Roboto Mono"/>
                <a:cs typeface="Roboto Mono"/>
                <a:sym typeface="Roboto Mono"/>
              </a:rPr>
              <a:t>p3: size &lt; 32</a:t>
            </a:r>
            <a:r>
              <a:rPr lang="en">
                <a:solidFill>
                  <a:schemeClr val="dk1"/>
                </a:solidFill>
              </a:rPr>
              <a:t>, which exhibit stable and high correlation, this process improves the efficiency of detecting vulnerabilities, focusing efforts on conditions most likely to reveal bugs or crashes.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93bf7ecf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93bf7ecf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RACING and</a:t>
            </a:r>
            <a:endParaRPr/>
          </a:p>
          <a:p>
            <a:pPr indent="0" lvl="0" marL="0" rtl="0" algn="l">
              <a:spcBef>
                <a:spcPts val="0"/>
              </a:spcBef>
              <a:spcAft>
                <a:spcPts val="0"/>
              </a:spcAft>
              <a:buClr>
                <a:schemeClr val="dk1"/>
              </a:buClr>
              <a:buSzPts val="1100"/>
              <a:buFont typeface="Arial"/>
              <a:buNone/>
            </a:pPr>
            <a:r>
              <a:rPr lang="en"/>
              <a:t>evaluated it on 30 vulnerabilities found in 21 popular applica-</a:t>
            </a:r>
            <a:endParaRPr/>
          </a:p>
          <a:p>
            <a:pPr indent="0" lvl="0" marL="0" rtl="0" algn="l">
              <a:spcBef>
                <a:spcPts val="0"/>
              </a:spcBef>
              <a:spcAft>
                <a:spcPts val="0"/>
              </a:spcAft>
              <a:buClr>
                <a:schemeClr val="dk1"/>
              </a:buClr>
              <a:buSzPts val="1100"/>
              <a:buFont typeface="Arial"/>
              <a:buNone/>
            </a:pPr>
            <a:r>
              <a:rPr lang="en"/>
              <a:t>tions or libraries, including 19 also used in the prior research</a:t>
            </a:r>
            <a:endParaRPr/>
          </a:p>
          <a:p>
            <a:pPr indent="0" lvl="0" marL="0" rtl="0" algn="l">
              <a:spcBef>
                <a:spcPts val="0"/>
              </a:spcBef>
              <a:spcAft>
                <a:spcPts val="0"/>
              </a:spcAft>
              <a:buClr>
                <a:schemeClr val="dk1"/>
              </a:buClr>
              <a:buSzPts val="1100"/>
              <a:buFont typeface="Arial"/>
              <a:buNone/>
            </a:pPr>
            <a:r>
              <a:rPr lang="en"/>
              <a:t>(Aurora [12]). Our study shows that RACING significantly</a:t>
            </a:r>
            <a:endParaRPr/>
          </a:p>
          <a:p>
            <a:pPr indent="0" lvl="0" marL="0" rtl="0" algn="l">
              <a:spcBef>
                <a:spcPts val="0"/>
              </a:spcBef>
              <a:spcAft>
                <a:spcPts val="0"/>
              </a:spcAft>
              <a:buClr>
                <a:schemeClr val="dk1"/>
              </a:buClr>
              <a:buSzPts val="1100"/>
              <a:buFont typeface="Arial"/>
              <a:buNone/>
            </a:pPr>
            <a:r>
              <a:rPr lang="en"/>
              <a:t>outperforms the state-of-the-art, speeding up the RCA process</a:t>
            </a:r>
            <a:endParaRPr/>
          </a:p>
          <a:p>
            <a:pPr indent="0" lvl="0" marL="0" rtl="0" algn="l">
              <a:spcBef>
                <a:spcPts val="0"/>
              </a:spcBef>
              <a:spcAft>
                <a:spcPts val="0"/>
              </a:spcAft>
              <a:buClr>
                <a:schemeClr val="dk1"/>
              </a:buClr>
              <a:buSzPts val="1100"/>
              <a:buFont typeface="Arial"/>
              <a:buNone/>
            </a:pPr>
            <a:r>
              <a:rPr lang="en"/>
              <a:t>by 13.22 times on average, compared with Aurora: typically</a:t>
            </a:r>
            <a:endParaRPr/>
          </a:p>
          <a:p>
            <a:pPr indent="0" lvl="0" marL="0" rtl="0" algn="l">
              <a:spcBef>
                <a:spcPts val="0"/>
              </a:spcBef>
              <a:spcAft>
                <a:spcPts val="0"/>
              </a:spcAft>
              <a:buClr>
                <a:schemeClr val="dk1"/>
              </a:buClr>
              <a:buSzPts val="1100"/>
              <a:buFont typeface="Arial"/>
              <a:buNone/>
            </a:pPr>
            <a:r>
              <a:rPr lang="en"/>
              <a:t>an analysis that needs hours to complete by the prior approach</a:t>
            </a:r>
            <a:endParaRPr/>
          </a:p>
          <a:p>
            <a:pPr indent="0" lvl="0" marL="0" rtl="0" algn="l">
              <a:spcBef>
                <a:spcPts val="0"/>
              </a:spcBef>
              <a:spcAft>
                <a:spcPts val="0"/>
              </a:spcAft>
              <a:buClr>
                <a:schemeClr val="dk1"/>
              </a:buClr>
              <a:buSzPts val="1100"/>
              <a:buFont typeface="Arial"/>
              <a:buNone/>
            </a:pPr>
            <a:r>
              <a:rPr lang="en"/>
              <a:t>can be done within minutes, with more than 2/3 of the delay</a:t>
            </a:r>
            <a:endParaRPr/>
          </a:p>
          <a:p>
            <a:pPr indent="0" lvl="0" marL="0" rtl="0" algn="l">
              <a:spcBef>
                <a:spcPts val="0"/>
              </a:spcBef>
              <a:spcAft>
                <a:spcPts val="0"/>
              </a:spcAft>
              <a:buClr>
                <a:schemeClr val="dk1"/>
              </a:buClr>
              <a:buSzPts val="1100"/>
              <a:buFont typeface="Arial"/>
              <a:buNone/>
            </a:pPr>
            <a:r>
              <a:rPr lang="en"/>
              <a:t>being reduced even in the worst case. This performance gain</a:t>
            </a:r>
            <a:endParaRPr/>
          </a:p>
          <a:p>
            <a:pPr indent="0" lvl="0" marL="0" rtl="0" algn="l">
              <a:spcBef>
                <a:spcPts val="0"/>
              </a:spcBef>
              <a:spcAft>
                <a:spcPts val="0"/>
              </a:spcAft>
              <a:buClr>
                <a:schemeClr val="dk1"/>
              </a:buClr>
              <a:buSzPts val="1100"/>
              <a:buFont typeface="Arial"/>
              <a:buNone/>
            </a:pPr>
            <a:r>
              <a:rPr lang="en"/>
              <a:t>does not come at any quality cost. Comparing with Aurora,</a:t>
            </a:r>
            <a:endParaRPr/>
          </a:p>
          <a:p>
            <a:pPr indent="0" lvl="0" marL="0" rtl="0" algn="l">
              <a:spcBef>
                <a:spcPts val="0"/>
              </a:spcBef>
              <a:spcAft>
                <a:spcPts val="0"/>
              </a:spcAft>
              <a:buClr>
                <a:schemeClr val="dk1"/>
              </a:buClr>
              <a:buSzPts val="1100"/>
              <a:buFont typeface="Arial"/>
              <a:buNone/>
            </a:pPr>
            <a:r>
              <a:rPr lang="en"/>
              <a:t>RACING produces a high-quality ranked list of predicates,</a:t>
            </a:r>
            <a:endParaRPr/>
          </a:p>
          <a:p>
            <a:pPr indent="0" lvl="0" marL="0" rtl="0" algn="l">
              <a:spcBef>
                <a:spcPts val="0"/>
              </a:spcBef>
              <a:spcAft>
                <a:spcPts val="0"/>
              </a:spcAft>
              <a:buClr>
                <a:schemeClr val="dk1"/>
              </a:buClr>
              <a:buSzPts val="1100"/>
              <a:buFont typeface="Arial"/>
              <a:buNone/>
            </a:pPr>
            <a:r>
              <a:rPr lang="en"/>
              <a:t>with the root cause keeping its rank in Aurora’s report in</a:t>
            </a:r>
            <a:endParaRPr/>
          </a:p>
          <a:p>
            <a:pPr indent="0" lvl="0" marL="0" rtl="0" algn="l">
              <a:spcBef>
                <a:spcPts val="0"/>
              </a:spcBef>
              <a:spcAft>
                <a:spcPts val="0"/>
              </a:spcAft>
              <a:buClr>
                <a:schemeClr val="dk1"/>
              </a:buClr>
              <a:buSzPts val="1100"/>
              <a:buFont typeface="Arial"/>
              <a:buNone/>
            </a:pPr>
            <a:r>
              <a:rPr lang="en"/>
              <a:t>20.00% of the cases, slipping slightly below 33.33% of the</a:t>
            </a:r>
            <a:endParaRPr/>
          </a:p>
          <a:p>
            <a:pPr indent="0" lvl="0" marL="0" rtl="0" algn="l">
              <a:spcBef>
                <a:spcPts val="0"/>
              </a:spcBef>
              <a:spcAft>
                <a:spcPts val="0"/>
              </a:spcAft>
              <a:buClr>
                <a:schemeClr val="dk1"/>
              </a:buClr>
              <a:buSzPts val="1100"/>
              <a:buFont typeface="Arial"/>
              <a:buNone/>
            </a:pPr>
            <a:r>
              <a:rPr lang="en"/>
              <a:t>time, while going above in 46.67% of all the results. Our find-</a:t>
            </a:r>
            <a:endParaRPr/>
          </a:p>
          <a:p>
            <a:pPr indent="0" lvl="0" marL="0" rtl="0" algn="l">
              <a:spcBef>
                <a:spcPts val="0"/>
              </a:spcBef>
              <a:spcAft>
                <a:spcPts val="0"/>
              </a:spcAft>
              <a:buClr>
                <a:schemeClr val="dk1"/>
              </a:buClr>
              <a:buSzPts val="1100"/>
              <a:buFont typeface="Arial"/>
              <a:buNone/>
            </a:pPr>
            <a:r>
              <a:rPr lang="en"/>
              <a:t>ings provide strong evidence that indeed RACING enhances</a:t>
            </a:r>
            <a:endParaRPr/>
          </a:p>
          <a:p>
            <a:pPr indent="0" lvl="0" marL="0" rtl="0" algn="l">
              <a:spcBef>
                <a:spcPts val="0"/>
              </a:spcBef>
              <a:spcAft>
                <a:spcPts val="0"/>
              </a:spcAft>
              <a:buNone/>
            </a:pPr>
            <a:r>
              <a:rPr lang="en"/>
              <a:t>both the scalability and the effectiveness of SFL.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93bf7ecf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93bf7ecf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88038"/>
                </a:solidFill>
                <a:latin typeface="Roboto Mono"/>
                <a:ea typeface="Roboto Mono"/>
                <a:cs typeface="Roboto Mono"/>
                <a:sym typeface="Roboto Mono"/>
              </a:rPr>
              <a:t>select_action(S_prev)</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Determines which part of the program to focus on next based on the current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Could be implemented using decision-making algorithms or reinforcement learning.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188038"/>
                </a:solidFill>
                <a:latin typeface="Roboto Mono"/>
                <a:ea typeface="Roboto Mono"/>
                <a:cs typeface="Roboto Mono"/>
                <a:sym typeface="Roboto Mono"/>
              </a:rPr>
              <a:t>sample_action(d_t, gamma_t)</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Samples an action, balancing exploration and exploitation based on </a:t>
            </a:r>
            <a:r>
              <a:rPr lang="en">
                <a:solidFill>
                  <a:srgbClr val="188038"/>
                </a:solidFill>
                <a:latin typeface="Roboto Mono"/>
                <a:ea typeface="Roboto Mono"/>
                <a:cs typeface="Roboto Mono"/>
                <a:sym typeface="Roboto Mono"/>
              </a:rPr>
              <a:t>gamma_t</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188038"/>
                </a:solidFill>
                <a:latin typeface="Roboto Mono"/>
                <a:ea typeface="Roboto Mono"/>
                <a:cs typeface="Roboto Mono"/>
                <a:sym typeface="Roboto Mono"/>
              </a:rPr>
              <a:t>generate_input(action)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Generates a new test input by mutating existing seeds or crafting inputs.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188038"/>
                </a:solidFill>
                <a:latin typeface="Roboto Mono"/>
                <a:ea typeface="Roboto Mono"/>
                <a:cs typeface="Roboto Mono"/>
                <a:sym typeface="Roboto Mono"/>
              </a:rPr>
              <a:t>run_program(prog, inputs)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Executes the target program (</a:t>
            </a:r>
            <a:r>
              <a:rPr lang="en">
                <a:solidFill>
                  <a:srgbClr val="188038"/>
                </a:solidFill>
                <a:latin typeface="Roboto Mono"/>
                <a:ea typeface="Roboto Mono"/>
                <a:cs typeface="Roboto Mono"/>
                <a:sym typeface="Roboto Mono"/>
              </a:rPr>
              <a:t>Prog</a:t>
            </a:r>
            <a:r>
              <a:rPr lang="en">
                <a:solidFill>
                  <a:schemeClr val="dk1"/>
                </a:solidFill>
              </a:rPr>
              <a:t>) with the generated inputs.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Returns results like execution data (</a:t>
            </a:r>
            <a:r>
              <a:rPr lang="en">
                <a:solidFill>
                  <a:srgbClr val="188038"/>
                </a:solidFill>
                <a:latin typeface="Roboto Mono"/>
                <a:ea typeface="Roboto Mono"/>
                <a:cs typeface="Roboto Mono"/>
                <a:sym typeface="Roboto Mono"/>
              </a:rPr>
              <a:t>e_i</a:t>
            </a:r>
            <a:r>
              <a:rPr lang="en">
                <a:solidFill>
                  <a:schemeClr val="dk1"/>
                </a:solidFill>
              </a:rPr>
              <a:t>) and predicates (</a:t>
            </a:r>
            <a:r>
              <a:rPr lang="en">
                <a:solidFill>
                  <a:srgbClr val="188038"/>
                </a:solidFill>
                <a:latin typeface="Roboto Mono"/>
                <a:ea typeface="Roboto Mono"/>
                <a:cs typeface="Roboto Mono"/>
                <a:sym typeface="Roboto Mono"/>
              </a:rPr>
              <a:t>p_i</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188038"/>
                </a:solidFill>
                <a:latin typeface="Roboto Mono"/>
                <a:ea typeface="Roboto Mono"/>
                <a:cs typeface="Roboto Mono"/>
                <a:sym typeface="Roboto Mono"/>
              </a:rPr>
              <a:t>rank_results(results)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Ranks predicates based on their correlation with program behavior (e.g., crashes).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188038"/>
                </a:solidFill>
                <a:latin typeface="Roboto Mono"/>
                <a:ea typeface="Roboto Mono"/>
                <a:cs typeface="Roboto Mono"/>
                <a:sym typeface="Roboto Mono"/>
              </a:rPr>
              <a:t>compute_reward(results, S_prev)</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Computes a reward for the action based on its contribution to finding vulnerabilities or improving predicate rankings.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188038"/>
                </a:solidFill>
                <a:latin typeface="Roboto Mono"/>
                <a:ea typeface="Roboto Mono"/>
                <a:cs typeface="Roboto Mono"/>
                <a:sym typeface="Roboto Mono"/>
              </a:rPr>
              <a:t>update_state(S_prev, rankings, reward, results)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Updates the state with new information from the current iteration.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188038"/>
                </a:solidFill>
                <a:latin typeface="Roboto Mono"/>
                <a:ea typeface="Roboto Mono"/>
                <a:cs typeface="Roboto Mono"/>
                <a:sym typeface="Roboto Mono"/>
              </a:rPr>
              <a:t>update_gamma(rewards, decisions, actions)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Dynamically adjusts the exploration-exploitation parameter.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188038"/>
                </a:solidFill>
                <a:latin typeface="Roboto Mono"/>
                <a:ea typeface="Roboto Mono"/>
                <a:cs typeface="Roboto Mono"/>
                <a:sym typeface="Roboto Mono"/>
              </a:rPr>
              <a:t>has_converged(state)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Checks if the state has stabilized, meaning further iterations won't yield significant improvements.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93bf7ecf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93bf7ecf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1. Adaptive Exploration-Exploitation Parameter</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traditional RACING, the exploration-exploitation tradeoff is fixed, which can limit performance. I introduced </a:t>
            </a:r>
            <a:r>
              <a:rPr b="1" lang="en">
                <a:solidFill>
                  <a:schemeClr val="dk1"/>
                </a:solidFill>
              </a:rPr>
              <a:t>adaptive adjustment of </a:t>
            </a:r>
            <a:r>
              <a:rPr b="1" lang="en">
                <a:solidFill>
                  <a:srgbClr val="188038"/>
                </a:solidFill>
                <a:latin typeface="Roboto Mono"/>
                <a:ea typeface="Roboto Mono"/>
                <a:cs typeface="Roboto Mono"/>
                <a:sym typeface="Roboto Mono"/>
              </a:rPr>
              <a:t>gamma_t</a:t>
            </a:r>
            <a:r>
              <a:rPr lang="en">
                <a:solidFill>
                  <a:schemeClr val="dk1"/>
                </a:solidFill>
              </a:rPr>
              <a:t>, the tradeoff parameter: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a:t>
            </a:r>
            <a:r>
              <a:rPr b="1" lang="en">
                <a:solidFill>
                  <a:schemeClr val="dk1"/>
                </a:solidFill>
              </a:rPr>
              <a:t>rewards are positive</a:t>
            </a:r>
            <a:r>
              <a:rPr lang="en">
                <a:solidFill>
                  <a:schemeClr val="dk1"/>
                </a:solidFill>
              </a:rPr>
              <a:t>, the algorithm favors exploitation by increasing </a:t>
            </a:r>
            <a:r>
              <a:rPr lang="en">
                <a:solidFill>
                  <a:srgbClr val="188038"/>
                </a:solidFill>
                <a:latin typeface="Roboto Mono"/>
                <a:ea typeface="Roboto Mono"/>
                <a:cs typeface="Roboto Mono"/>
                <a:sym typeface="Roboto Mono"/>
              </a:rPr>
              <a:t>gamma_t</a:t>
            </a:r>
            <a:r>
              <a:rPr lang="en">
                <a:solidFill>
                  <a:schemeClr val="dk1"/>
                </a:solidFill>
              </a:rPr>
              <a:t> (up to 1.0).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a:t>
            </a:r>
            <a:r>
              <a:rPr b="1" lang="en">
                <a:solidFill>
                  <a:schemeClr val="dk1"/>
                </a:solidFill>
              </a:rPr>
              <a:t>rewards are negative</a:t>
            </a:r>
            <a:r>
              <a:rPr lang="en">
                <a:solidFill>
                  <a:schemeClr val="dk1"/>
                </a:solidFill>
              </a:rPr>
              <a:t>, the algorithm shifts to exploration by reducing </a:t>
            </a:r>
            <a:r>
              <a:rPr lang="en">
                <a:solidFill>
                  <a:srgbClr val="188038"/>
                </a:solidFill>
                <a:latin typeface="Roboto Mono"/>
                <a:ea typeface="Roboto Mono"/>
                <a:cs typeface="Roboto Mono"/>
                <a:sym typeface="Roboto Mono"/>
              </a:rPr>
              <a:t>gamma_t</a:t>
            </a:r>
            <a:r>
              <a:rPr lang="en">
                <a:solidFill>
                  <a:schemeClr val="dk1"/>
                </a:solidFill>
              </a:rPr>
              <a:t> (down to 0.1).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dynamic adjustment ensures: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Early </a:t>
            </a:r>
            <a:r>
              <a:rPr b="1" lang="en">
                <a:solidFill>
                  <a:schemeClr val="dk1"/>
                </a:solidFill>
              </a:rPr>
              <a:t>exploration</a:t>
            </a:r>
            <a:r>
              <a:rPr lang="en">
                <a:solidFill>
                  <a:schemeClr val="dk1"/>
                </a:solidFill>
              </a:rPr>
              <a:t> for discovering diverse predicates.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Later </a:t>
            </a:r>
            <a:r>
              <a:rPr b="1" lang="en">
                <a:solidFill>
                  <a:schemeClr val="dk1"/>
                </a:solidFill>
              </a:rPr>
              <a:t>exploitation</a:t>
            </a:r>
            <a:r>
              <a:rPr lang="en">
                <a:solidFill>
                  <a:schemeClr val="dk1"/>
                </a:solidFill>
              </a:rPr>
              <a:t> for refining rankings.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example: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def update_gamma(rewards, decisions, actions):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if rewards &gt; 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return min(1.0, gamma_t + 0.05)  # Favor exploitation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return max(0.1, gamma_t - 0.05)     # Favor exploration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change allows the algorithm to adapt to the complexity of the program being analyzed.</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3. Reward Computation</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I refined the reward mechanism to focus on </a:t>
            </a:r>
            <a:r>
              <a:rPr b="1" lang="en">
                <a:solidFill>
                  <a:schemeClr val="dk1"/>
                </a:solidFill>
              </a:rPr>
              <a:t>new predicate coverage</a:t>
            </a:r>
            <a:r>
              <a:rPr lang="en">
                <a:solidFill>
                  <a:schemeClr val="dk1"/>
                </a:solidFill>
              </a:rPr>
              <a:t> and </a:t>
            </a:r>
            <a:r>
              <a:rPr b="1" lang="en">
                <a:solidFill>
                  <a:schemeClr val="dk1"/>
                </a:solidFill>
              </a:rPr>
              <a:t>improvements in rankings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reward is calculated as the difference between: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New predicate values (coverage or impact)</a:t>
            </a:r>
            <a:r>
              <a:rPr lang="en">
                <a:solidFill>
                  <a:schemeClr val="dk1"/>
                </a:solidFill>
              </a:rPr>
              <a:t> from the current iteration.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Old predicate values</a:t>
            </a:r>
            <a:r>
              <a:rPr lang="en">
                <a:solidFill>
                  <a:schemeClr val="dk1"/>
                </a:solidFill>
              </a:rPr>
              <a:t> from the previous state.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Formula:</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def compute_reward(results, S_prev):</a:t>
            </a:r>
            <a:endParaRPr>
              <a:solidFill>
                <a:schemeClr val="dk1"/>
              </a:solidFill>
            </a:endParaRPr>
          </a:p>
          <a:p>
            <a:pPr indent="0" lvl="0" marL="0" rtl="0" algn="l">
              <a:lnSpc>
                <a:spcPct val="115000"/>
              </a:lnSpc>
              <a:spcBef>
                <a:spcPts val="0"/>
              </a:spcBef>
              <a:spcAft>
                <a:spcPts val="0"/>
              </a:spcAft>
              <a:buNone/>
            </a:pPr>
            <a:r>
              <a:rPr lang="en">
                <a:solidFill>
                  <a:schemeClr val="dk1"/>
                </a:solidFill>
              </a:rPr>
              <a:t>    new_coverage = sum([result["value"] for result in results])</a:t>
            </a:r>
            <a:endParaRPr>
              <a:solidFill>
                <a:schemeClr val="dk1"/>
              </a:solidFill>
            </a:endParaRPr>
          </a:p>
          <a:p>
            <a:pPr indent="0" lvl="0" marL="0" rtl="0" algn="l">
              <a:lnSpc>
                <a:spcPct val="115000"/>
              </a:lnSpc>
              <a:spcBef>
                <a:spcPts val="0"/>
              </a:spcBef>
              <a:spcAft>
                <a:spcPts val="0"/>
              </a:spcAft>
              <a:buNone/>
            </a:pPr>
            <a:r>
              <a:rPr lang="en">
                <a:solidFill>
                  <a:schemeClr val="dk1"/>
                </a:solidFill>
              </a:rPr>
              <a:t>    old_coverage = sum([state["value"] for state in S_prev]) if S_prev else 0</a:t>
            </a:r>
            <a:endParaRPr>
              <a:solidFill>
                <a:schemeClr val="dk1"/>
              </a:solidFill>
            </a:endParaRPr>
          </a:p>
          <a:p>
            <a:pPr indent="0" lvl="0" marL="0" rtl="0" algn="l">
              <a:lnSpc>
                <a:spcPct val="115000"/>
              </a:lnSpc>
              <a:spcBef>
                <a:spcPts val="0"/>
              </a:spcBef>
              <a:spcAft>
                <a:spcPts val="0"/>
              </a:spcAft>
              <a:buNone/>
            </a:pPr>
            <a:r>
              <a:rPr lang="en">
                <a:solidFill>
                  <a:schemeClr val="dk1"/>
                </a:solidFill>
              </a:rPr>
              <a:t>    return new_coverage - old_coverage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incentivizes actions that lead to meaningful progress.</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4. Convergence Check</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To avoid unnecessary iterations, I introduced a </a:t>
            </a:r>
            <a:r>
              <a:rPr b="1" lang="en">
                <a:solidFill>
                  <a:schemeClr val="dk1"/>
                </a:solidFill>
              </a:rPr>
              <a:t>convergence condition</a:t>
            </a:r>
            <a:r>
              <a:rPr lang="en">
                <a:solidFill>
                  <a:schemeClr val="dk1"/>
                </a:solidFill>
              </a:rPr>
              <a:t> based on the difference in state values between iterations: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the total difference in predicate values falls below a threshold, the algorithm terminates early.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Example: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def has_converged(state, prev_state):</a:t>
            </a:r>
            <a:endParaRPr>
              <a:solidFill>
                <a:schemeClr val="dk1"/>
              </a:solidFill>
            </a:endParaRPr>
          </a:p>
          <a:p>
            <a:pPr indent="0" lvl="0" marL="0" rtl="0" algn="l">
              <a:lnSpc>
                <a:spcPct val="115000"/>
              </a:lnSpc>
              <a:spcBef>
                <a:spcPts val="0"/>
              </a:spcBef>
              <a:spcAft>
                <a:spcPts val="0"/>
              </a:spcAft>
              <a:buNone/>
            </a:pPr>
            <a:r>
              <a:rPr lang="en">
                <a:solidFill>
                  <a:schemeClr val="dk1"/>
                </a:solidFill>
              </a:rPr>
              <a:t>    if not prev_state:</a:t>
            </a:r>
            <a:endParaRPr>
              <a:solidFill>
                <a:schemeClr val="dk1"/>
              </a:solidFill>
            </a:endParaRPr>
          </a:p>
          <a:p>
            <a:pPr indent="0" lvl="0" marL="0" rtl="0" algn="l">
              <a:lnSpc>
                <a:spcPct val="115000"/>
              </a:lnSpc>
              <a:spcBef>
                <a:spcPts val="0"/>
              </a:spcBef>
              <a:spcAft>
                <a:spcPts val="0"/>
              </a:spcAft>
              <a:buNone/>
            </a:pPr>
            <a:r>
              <a:rPr lang="en">
                <a:solidFill>
                  <a:schemeClr val="dk1"/>
                </a:solidFill>
              </a:rPr>
              <a:t>        return False</a:t>
            </a:r>
            <a:endParaRPr>
              <a:solidFill>
                <a:schemeClr val="dk1"/>
              </a:solidFill>
            </a:endParaRPr>
          </a:p>
          <a:p>
            <a:pPr indent="0" lvl="0" marL="0" rtl="0" algn="l">
              <a:lnSpc>
                <a:spcPct val="115000"/>
              </a:lnSpc>
              <a:spcBef>
                <a:spcPts val="0"/>
              </a:spcBef>
              <a:spcAft>
                <a:spcPts val="0"/>
              </a:spcAft>
              <a:buNone/>
            </a:pPr>
            <a:r>
              <a:rPr lang="en">
                <a:solidFill>
                  <a:schemeClr val="dk1"/>
                </a:solidFill>
              </a:rPr>
              <a:t>    diff = sum(abs(curr["value"] - prev["value"]) for curr, prev in zip(state, prev_state))</a:t>
            </a:r>
            <a:endParaRPr>
              <a:solidFill>
                <a:schemeClr val="dk1"/>
              </a:solidFill>
            </a:endParaRPr>
          </a:p>
          <a:p>
            <a:pPr indent="0" lvl="0" marL="0" rtl="0" algn="l">
              <a:lnSpc>
                <a:spcPct val="115000"/>
              </a:lnSpc>
              <a:spcBef>
                <a:spcPts val="0"/>
              </a:spcBef>
              <a:spcAft>
                <a:spcPts val="0"/>
              </a:spcAft>
              <a:buNone/>
            </a:pPr>
            <a:r>
              <a:rPr lang="en">
                <a:solidFill>
                  <a:schemeClr val="dk1"/>
                </a:solidFill>
              </a:rPr>
              <a:t>    return diff &lt; CONVERGENCE_THRESHOLD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saves computational resources and ensures faster convergence.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93bf7ecf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93bf7ecf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rPr>
              <a:t>2. Efficient State Management</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State management is critical to track predicates and their ranks. I optimized the </a:t>
            </a:r>
            <a:r>
              <a:rPr lang="en">
                <a:solidFill>
                  <a:srgbClr val="188038"/>
                </a:solidFill>
                <a:latin typeface="Roboto Mono"/>
                <a:ea typeface="Roboto Mono"/>
                <a:cs typeface="Roboto Mono"/>
                <a:sym typeface="Roboto Mono"/>
              </a:rPr>
              <a:t>update_state</a:t>
            </a:r>
            <a:r>
              <a:rPr lang="en">
                <a:solidFill>
                  <a:schemeClr val="dk1"/>
                </a:solidFill>
              </a:rPr>
              <a:t> function to:</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Combine results from the current and previous states.</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Ensure unique predicates using dictionaries.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This prevents duplication, reducing computational overhead while ensuring only the most updated information is stored.</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Example: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def update_state(S_prev, rankings, reward, results):</a:t>
            </a:r>
            <a:endParaRPr>
              <a:solidFill>
                <a:schemeClr val="dk1"/>
              </a:solidFill>
            </a:endParaRPr>
          </a:p>
          <a:p>
            <a:pPr indent="0" lvl="0" marL="0" rtl="0" algn="l">
              <a:lnSpc>
                <a:spcPct val="115000"/>
              </a:lnSpc>
              <a:spcBef>
                <a:spcPts val="0"/>
              </a:spcBef>
              <a:spcAft>
                <a:spcPts val="0"/>
              </a:spcAft>
              <a:buNone/>
            </a:pPr>
            <a:r>
              <a:rPr lang="en">
                <a:solidFill>
                  <a:schemeClr val="dk1"/>
                </a:solidFill>
              </a:rPr>
              <a:t>    updated_state = S_prev + results</a:t>
            </a:r>
            <a:endParaRPr>
              <a:solidFill>
                <a:schemeClr val="dk1"/>
              </a:solidFill>
            </a:endParaRPr>
          </a:p>
          <a:p>
            <a:pPr indent="0" lvl="0" marL="0" rtl="0" algn="l">
              <a:lnSpc>
                <a:spcPct val="115000"/>
              </a:lnSpc>
              <a:spcBef>
                <a:spcPts val="0"/>
              </a:spcBef>
              <a:spcAft>
                <a:spcPts val="0"/>
              </a:spcAft>
              <a:buNone/>
            </a:pPr>
            <a:r>
              <a:rPr lang="en">
                <a:solidFill>
                  <a:schemeClr val="dk1"/>
                </a:solidFill>
              </a:rPr>
              <a:t>    unique_state = {result["predicate"]: result for result in updated_state}</a:t>
            </a:r>
            <a:endParaRPr>
              <a:solidFill>
                <a:schemeClr val="dk1"/>
              </a:solidFill>
            </a:endParaRPr>
          </a:p>
          <a:p>
            <a:pPr indent="0" lvl="0" marL="0" rtl="0" algn="l">
              <a:lnSpc>
                <a:spcPct val="115000"/>
              </a:lnSpc>
              <a:spcBef>
                <a:spcPts val="0"/>
              </a:spcBef>
              <a:spcAft>
                <a:spcPts val="0"/>
              </a:spcAft>
              <a:buNone/>
            </a:pPr>
            <a:r>
              <a:rPr lang="en">
                <a:solidFill>
                  <a:schemeClr val="dk1"/>
                </a:solidFill>
              </a:rPr>
              <a:t>    return list(unique_state.values())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ensures scalability, even when analyzing programs with thousands of predicates.</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Convergence Check</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avoid unnecessary iterations, I introduced a </a:t>
            </a:r>
            <a:r>
              <a:rPr b="1" lang="en">
                <a:solidFill>
                  <a:schemeClr val="dk1"/>
                </a:solidFill>
              </a:rPr>
              <a:t>convergence condition</a:t>
            </a:r>
            <a:r>
              <a:rPr lang="en">
                <a:solidFill>
                  <a:schemeClr val="dk1"/>
                </a:solidFill>
              </a:rPr>
              <a:t> based on the difference in state values between iterations: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the total difference in predicate values falls below a threshold, the algorithm terminates early.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Example: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def has_converged(state, prev_state):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if not prev_state: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return False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diff = sum(abs(curr["value"] - prev["value"]) for curr, prev in zip(state, prev_state))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return diff &lt; CONVERGENCE_THRESHOLD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saves computational resources and ensures faster convergence.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5. Input Generation and Mutation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modularized the </a:t>
            </a:r>
            <a:r>
              <a:rPr lang="en">
                <a:solidFill>
                  <a:srgbClr val="188038"/>
                </a:solidFill>
                <a:latin typeface="Roboto Mono"/>
                <a:ea typeface="Roboto Mono"/>
                <a:cs typeface="Roboto Mono"/>
                <a:sym typeface="Roboto Mono"/>
              </a:rPr>
              <a:t>generate_input</a:t>
            </a:r>
            <a:r>
              <a:rPr lang="en">
                <a:solidFill>
                  <a:schemeClr val="dk1"/>
                </a:solidFill>
              </a:rPr>
              <a:t> function to support flexible input generation: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Inputs are created dynamically based on the current action.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a placeholder for advanced strategies like: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Grammar-based input generation</a:t>
            </a:r>
            <a:r>
              <a:rPr lang="en">
                <a:solidFill>
                  <a:schemeClr val="dk1"/>
                </a:solidFill>
              </a:rPr>
              <a:t> for structured data.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Machine-learning models</a:t>
            </a:r>
            <a:r>
              <a:rPr lang="en">
                <a:solidFill>
                  <a:schemeClr val="dk1"/>
                </a:solidFill>
              </a:rPr>
              <a:t> for input prediction.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Example: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def generate_input(action):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return f"Input_based_on_{action}"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flexibility allows integration with real-world fuzzers like AFL or LibFuzzer.</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7. Configurable Parameters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Key parameters, like the number of iterations (</a:t>
            </a:r>
            <a:r>
              <a:rPr lang="en">
                <a:solidFill>
                  <a:srgbClr val="188038"/>
                </a:solidFill>
                <a:latin typeface="Roboto Mono"/>
                <a:ea typeface="Roboto Mono"/>
                <a:cs typeface="Roboto Mono"/>
                <a:sym typeface="Roboto Mono"/>
              </a:rPr>
              <a:t>MAX_ITERATIONS</a:t>
            </a:r>
            <a:r>
              <a:rPr lang="en">
                <a:solidFill>
                  <a:schemeClr val="dk1"/>
                </a:solidFill>
              </a:rPr>
              <a:t>), convergence threshold (</a:t>
            </a:r>
            <a:r>
              <a:rPr lang="en">
                <a:solidFill>
                  <a:srgbClr val="188038"/>
                </a:solidFill>
                <a:latin typeface="Roboto Mono"/>
                <a:ea typeface="Roboto Mono"/>
                <a:cs typeface="Roboto Mono"/>
                <a:sym typeface="Roboto Mono"/>
              </a:rPr>
              <a:t>CONVERGENCE_THRESHOLD</a:t>
            </a:r>
            <a:r>
              <a:rPr lang="en">
                <a:solidFill>
                  <a:schemeClr val="dk1"/>
                </a:solidFill>
              </a:rPr>
              <a:t>), and the number of top predicates (</a:t>
            </a:r>
            <a:r>
              <a:rPr lang="en">
                <a:solidFill>
                  <a:srgbClr val="188038"/>
                </a:solidFill>
                <a:latin typeface="Roboto Mono"/>
                <a:ea typeface="Roboto Mono"/>
                <a:cs typeface="Roboto Mono"/>
                <a:sym typeface="Roboto Mono"/>
              </a:rPr>
              <a:t>top_k</a:t>
            </a:r>
            <a:r>
              <a:rPr lang="en">
                <a:solidFill>
                  <a:schemeClr val="dk1"/>
                </a:solidFill>
              </a:rPr>
              <a:t>), are now configurable. This makes the algorithm adaptable to programs of varying complexity.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Example: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MAX_ITERATIONS = 100  # Maximum iterations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CONVERGENCE_THRESHOLD = 0.01  # Convergence threshold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top_k = 50  # Number of top predicates to select</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Final Results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algorithm ranks the top predicates based on their impact. At the end of execution:</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Top-K predicates</a:t>
            </a:r>
            <a:r>
              <a:rPr lang="en">
                <a:solidFill>
                  <a:schemeClr val="dk1"/>
                </a:solidFill>
              </a:rPr>
              <a:t> are selected.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predicate rankings are output for further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Example: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top_predicates = rank_results(S_t)[:top_k]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print(f"Top-{top_k} Predicates: {top_predicates}")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ensures that the algorithm provides actionable insights into the root causes of vulnerabilities.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655a5f0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655a5f0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655a5f0f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655a5f0f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655a5f0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655a5f0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93bf7ecf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193bf7ecf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Root-Cause Analysis (RCA) is crucial for discovering se-</a:t>
            </a:r>
            <a:endParaRPr/>
          </a:p>
          <a:p>
            <a:pPr indent="0" lvl="0" marL="0" rtl="0" algn="l">
              <a:spcBef>
                <a:spcPts val="0"/>
              </a:spcBef>
              <a:spcAft>
                <a:spcPts val="0"/>
              </a:spcAft>
              <a:buClr>
                <a:schemeClr val="dk1"/>
              </a:buClr>
              <a:buSzPts val="1100"/>
              <a:buFont typeface="Arial"/>
              <a:buNone/>
            </a:pPr>
            <a:r>
              <a:rPr lang="en"/>
              <a:t>curity vulnerabilities from fuzzing outcomes. Automating</a:t>
            </a:r>
            <a:endParaRPr/>
          </a:p>
          <a:p>
            <a:pPr indent="0" lvl="0" marL="0" rtl="0" algn="l">
              <a:spcBef>
                <a:spcPts val="0"/>
              </a:spcBef>
              <a:spcAft>
                <a:spcPts val="0"/>
              </a:spcAft>
              <a:buClr>
                <a:schemeClr val="dk1"/>
              </a:buClr>
              <a:buSzPts val="1100"/>
              <a:buFont typeface="Arial"/>
              <a:buNone/>
            </a:pPr>
            <a:r>
              <a:rPr lang="en"/>
              <a:t>this process through triaging the crashes observed during the</a:t>
            </a:r>
            <a:endParaRPr/>
          </a:p>
          <a:p>
            <a:pPr indent="0" lvl="0" marL="0" rtl="0" algn="l">
              <a:spcBef>
                <a:spcPts val="0"/>
              </a:spcBef>
              <a:spcAft>
                <a:spcPts val="0"/>
              </a:spcAft>
              <a:buClr>
                <a:schemeClr val="dk1"/>
              </a:buClr>
              <a:buSzPts val="1100"/>
              <a:buFont typeface="Arial"/>
              <a:buNone/>
            </a:pPr>
            <a:r>
              <a:rPr lang="en"/>
              <a:t>fuzzing process, however, is considered to be challenging.</a:t>
            </a:r>
            <a:endParaRPr/>
          </a:p>
          <a:p>
            <a:pPr indent="0" lvl="0" marL="0" rtl="0" algn="l">
              <a:spcBef>
                <a:spcPts val="0"/>
              </a:spcBef>
              <a:spcAft>
                <a:spcPts val="0"/>
              </a:spcAft>
              <a:buClr>
                <a:schemeClr val="dk1"/>
              </a:buClr>
              <a:buSzPts val="1100"/>
              <a:buFont typeface="Arial"/>
              <a:buNone/>
            </a:pPr>
            <a:r>
              <a:rPr lang="en"/>
              <a:t>Particularly, today’s statistical RCA approaches are known</a:t>
            </a:r>
            <a:endParaRPr/>
          </a:p>
          <a:p>
            <a:pPr indent="0" lvl="0" marL="0" rtl="0" algn="l">
              <a:spcBef>
                <a:spcPts val="0"/>
              </a:spcBef>
              <a:spcAft>
                <a:spcPts val="0"/>
              </a:spcAft>
              <a:buClr>
                <a:schemeClr val="dk1"/>
              </a:buClr>
              <a:buSzPts val="1100"/>
              <a:buFont typeface="Arial"/>
              <a:buNone/>
            </a:pPr>
            <a:r>
              <a:rPr lang="en"/>
              <a:t>to be exceedingly slow, often taking tens of hours or even a</a:t>
            </a:r>
            <a:endParaRPr/>
          </a:p>
          <a:p>
            <a:pPr indent="0" lvl="0" marL="0" rtl="0" algn="l">
              <a:spcBef>
                <a:spcPts val="0"/>
              </a:spcBef>
              <a:spcAft>
                <a:spcPts val="0"/>
              </a:spcAft>
              <a:buClr>
                <a:schemeClr val="dk1"/>
              </a:buClr>
              <a:buSzPts val="1100"/>
              <a:buFont typeface="Arial"/>
              <a:buNone/>
            </a:pPr>
            <a:r>
              <a:rPr lang="en"/>
              <a:t>week to analyze a crash. This problem comes from the biased</a:t>
            </a:r>
            <a:endParaRPr/>
          </a:p>
          <a:p>
            <a:pPr indent="0" lvl="0" marL="0" rtl="0" algn="l">
              <a:spcBef>
                <a:spcPts val="0"/>
              </a:spcBef>
              <a:spcAft>
                <a:spcPts val="0"/>
              </a:spcAft>
              <a:buClr>
                <a:schemeClr val="dk1"/>
              </a:buClr>
              <a:buSzPts val="1100"/>
              <a:buFont typeface="Arial"/>
              <a:buNone/>
            </a:pPr>
            <a:r>
              <a:rPr lang="en"/>
              <a:t>sampling such approaches perform. More specifically, given</a:t>
            </a:r>
            <a:endParaRPr/>
          </a:p>
          <a:p>
            <a:pPr indent="0" lvl="0" marL="0" rtl="0" algn="l">
              <a:spcBef>
                <a:spcPts val="0"/>
              </a:spcBef>
              <a:spcAft>
                <a:spcPts val="0"/>
              </a:spcAft>
              <a:buClr>
                <a:schemeClr val="dk1"/>
              </a:buClr>
              <a:buSzPts val="1100"/>
              <a:buFont typeface="Arial"/>
              <a:buNone/>
            </a:pPr>
            <a:r>
              <a:rPr lang="en"/>
              <a:t>an input inducing a crash in a program, these approaches sam-</a:t>
            </a:r>
            <a:endParaRPr/>
          </a:p>
          <a:p>
            <a:pPr indent="0" lvl="0" marL="0" rtl="0" algn="l">
              <a:spcBef>
                <a:spcPts val="0"/>
              </a:spcBef>
              <a:spcAft>
                <a:spcPts val="0"/>
              </a:spcAft>
              <a:buClr>
                <a:schemeClr val="dk1"/>
              </a:buClr>
              <a:buSzPts val="1100"/>
              <a:buFont typeface="Arial"/>
              <a:buNone/>
            </a:pPr>
            <a:r>
              <a:rPr lang="en"/>
              <a:t>ple around the input by mutating it to generate new test cases;</a:t>
            </a:r>
            <a:endParaRPr/>
          </a:p>
          <a:p>
            <a:pPr indent="0" lvl="0" marL="0" rtl="0" algn="l">
              <a:spcBef>
                <a:spcPts val="0"/>
              </a:spcBef>
              <a:spcAft>
                <a:spcPts val="0"/>
              </a:spcAft>
              <a:buClr>
                <a:schemeClr val="dk1"/>
              </a:buClr>
              <a:buSzPts val="1100"/>
              <a:buFont typeface="Arial"/>
              <a:buNone/>
            </a:pPr>
            <a:r>
              <a:rPr lang="en"/>
              <a:t>these cases are used to fuzz the program, in a hope that a set of</a:t>
            </a:r>
            <a:endParaRPr/>
          </a:p>
          <a:p>
            <a:pPr indent="0" lvl="0" marL="0" rtl="0" algn="l">
              <a:spcBef>
                <a:spcPts val="0"/>
              </a:spcBef>
              <a:spcAft>
                <a:spcPts val="0"/>
              </a:spcAft>
              <a:buClr>
                <a:schemeClr val="dk1"/>
              </a:buClr>
              <a:buSzPts val="1100"/>
              <a:buFont typeface="Arial"/>
              <a:buNone/>
            </a:pPr>
            <a:r>
              <a:rPr lang="en"/>
              <a:t>program elements (blocks, instructions or predicates) on the</a:t>
            </a:r>
            <a:endParaRPr/>
          </a:p>
          <a:p>
            <a:pPr indent="0" lvl="0" marL="0" rtl="0" algn="l">
              <a:spcBef>
                <a:spcPts val="0"/>
              </a:spcBef>
              <a:spcAft>
                <a:spcPts val="0"/>
              </a:spcAft>
              <a:buClr>
                <a:schemeClr val="dk1"/>
              </a:buClr>
              <a:buSzPts val="1100"/>
              <a:buFont typeface="Arial"/>
              <a:buNone/>
            </a:pPr>
            <a:r>
              <a:rPr lang="en"/>
              <a:t>execution path of the original input can be adequately sampled</a:t>
            </a:r>
            <a:endParaRPr/>
          </a:p>
          <a:p>
            <a:pPr indent="0" lvl="0" marL="0" rtl="0" algn="l">
              <a:spcBef>
                <a:spcPts val="0"/>
              </a:spcBef>
              <a:spcAft>
                <a:spcPts val="0"/>
              </a:spcAft>
              <a:buClr>
                <a:schemeClr val="dk1"/>
              </a:buClr>
              <a:buSzPts val="1100"/>
              <a:buFont typeface="Arial"/>
              <a:buNone/>
            </a:pPr>
            <a:r>
              <a:rPr lang="en"/>
              <a:t>so their correlations with the crash can be determined. This</a:t>
            </a:r>
            <a:endParaRPr/>
          </a:p>
          <a:p>
            <a:pPr indent="0" lvl="0" marL="0" rtl="0" algn="l">
              <a:spcBef>
                <a:spcPts val="0"/>
              </a:spcBef>
              <a:spcAft>
                <a:spcPts val="0"/>
              </a:spcAft>
              <a:buClr>
                <a:schemeClr val="dk1"/>
              </a:buClr>
              <a:buSzPts val="1100"/>
              <a:buFont typeface="Arial"/>
              <a:buNone/>
            </a:pPr>
            <a:r>
              <a:rPr lang="en"/>
              <a:t>process, however, tends to generate the input samples more</a:t>
            </a:r>
            <a:endParaRPr/>
          </a:p>
          <a:p>
            <a:pPr indent="0" lvl="0" marL="0" rtl="0" algn="l">
              <a:spcBef>
                <a:spcPts val="0"/>
              </a:spcBef>
              <a:spcAft>
                <a:spcPts val="0"/>
              </a:spcAft>
              <a:buClr>
                <a:schemeClr val="dk1"/>
              </a:buClr>
              <a:buSzPts val="1100"/>
              <a:buFont typeface="Arial"/>
              <a:buNone/>
            </a:pPr>
            <a:r>
              <a:rPr lang="en"/>
              <a:t>likely causing the crash, with their execution paths involving a</a:t>
            </a:r>
            <a:endParaRPr/>
          </a:p>
          <a:p>
            <a:pPr indent="0" lvl="0" marL="0" rtl="0" algn="l">
              <a:spcBef>
                <a:spcPts val="0"/>
              </a:spcBef>
              <a:spcAft>
                <a:spcPts val="0"/>
              </a:spcAft>
              <a:buClr>
                <a:schemeClr val="dk1"/>
              </a:buClr>
              <a:buSzPts val="1100"/>
              <a:buFont typeface="Arial"/>
              <a:buNone/>
            </a:pPr>
            <a:r>
              <a:rPr lang="en"/>
              <a:t>similar set of elements, which become less distinguishable un-</a:t>
            </a:r>
            <a:endParaRPr/>
          </a:p>
          <a:p>
            <a:pPr indent="0" lvl="0" marL="0" rtl="0" algn="l">
              <a:spcBef>
                <a:spcPts val="0"/>
              </a:spcBef>
              <a:spcAft>
                <a:spcPts val="0"/>
              </a:spcAft>
              <a:buClr>
                <a:schemeClr val="dk1"/>
              </a:buClr>
              <a:buSzPts val="1100"/>
              <a:buFont typeface="Arial"/>
              <a:buNone/>
            </a:pPr>
            <a:r>
              <a:rPr lang="en"/>
              <a:t>til a large number of samples have been made. I think that</a:t>
            </a:r>
            <a:endParaRPr/>
          </a:p>
          <a:p>
            <a:pPr indent="0" lvl="0" marL="0" rtl="0" algn="l">
              <a:spcBef>
                <a:spcPts val="0"/>
              </a:spcBef>
              <a:spcAft>
                <a:spcPts val="0"/>
              </a:spcAft>
              <a:buClr>
                <a:schemeClr val="dk1"/>
              </a:buClr>
              <a:buSzPts val="1100"/>
              <a:buFont typeface="Arial"/>
              <a:buNone/>
            </a:pPr>
            <a:r>
              <a:rPr lang="en"/>
              <a:t>this problem can be effectively addressed by sampling around</a:t>
            </a:r>
            <a:endParaRPr/>
          </a:p>
          <a:p>
            <a:pPr indent="0" lvl="0" marL="0" rtl="0" algn="l">
              <a:spcBef>
                <a:spcPts val="0"/>
              </a:spcBef>
              <a:spcAft>
                <a:spcPts val="0"/>
              </a:spcAft>
              <a:buClr>
                <a:schemeClr val="dk1"/>
              </a:buClr>
              <a:buSzPts val="1100"/>
              <a:buFont typeface="Arial"/>
              <a:buNone/>
            </a:pPr>
            <a:r>
              <a:rPr lang="en"/>
              <a:t>“counterexamples”, the inputs causing a significant change to</a:t>
            </a:r>
            <a:endParaRPr/>
          </a:p>
          <a:p>
            <a:pPr indent="0" lvl="0" marL="0" rtl="0" algn="l">
              <a:spcBef>
                <a:spcPts val="0"/>
              </a:spcBef>
              <a:spcAft>
                <a:spcPts val="0"/>
              </a:spcAft>
              <a:buClr>
                <a:schemeClr val="dk1"/>
              </a:buClr>
              <a:buSzPts val="1100"/>
              <a:buFont typeface="Arial"/>
              <a:buNone/>
            </a:pPr>
            <a:r>
              <a:rPr lang="en"/>
              <a:t>the current estimates of correlations. These inputs though still</a:t>
            </a:r>
            <a:endParaRPr/>
          </a:p>
          <a:p>
            <a:pPr indent="0" lvl="0" marL="0" rtl="0" algn="l">
              <a:spcBef>
                <a:spcPts val="0"/>
              </a:spcBef>
              <a:spcAft>
                <a:spcPts val="0"/>
              </a:spcAft>
              <a:buClr>
                <a:schemeClr val="dk1"/>
              </a:buClr>
              <a:buSzPts val="1100"/>
              <a:buFont typeface="Arial"/>
              <a:buNone/>
            </a:pPr>
            <a:r>
              <a:rPr lang="en"/>
              <a:t>involving the elements often do not lead to the crash. They</a:t>
            </a:r>
            <a:endParaRPr/>
          </a:p>
          <a:p>
            <a:pPr indent="0" lvl="0" marL="0" rtl="0" algn="l">
              <a:spcBef>
                <a:spcPts val="0"/>
              </a:spcBef>
              <a:spcAft>
                <a:spcPts val="0"/>
              </a:spcAft>
              <a:buClr>
                <a:schemeClr val="dk1"/>
              </a:buClr>
              <a:buSzPts val="1100"/>
              <a:buFont typeface="Arial"/>
              <a:buNone/>
            </a:pPr>
            <a:r>
              <a:rPr lang="en"/>
              <a:t>are found to be effective in differentiating program elements,</a:t>
            </a:r>
            <a:endParaRPr/>
          </a:p>
          <a:p>
            <a:pPr indent="0" lvl="0" marL="0" rtl="0" algn="l">
              <a:spcBef>
                <a:spcPts val="0"/>
              </a:spcBef>
              <a:spcAft>
                <a:spcPts val="0"/>
              </a:spcAft>
              <a:buClr>
                <a:schemeClr val="dk1"/>
              </a:buClr>
              <a:buSzPts val="1100"/>
              <a:buFont typeface="Arial"/>
              <a:buNone/>
            </a:pPr>
            <a:r>
              <a:rPr lang="en"/>
              <a:t>thereby accelerating the RCA process. Based upon the un-</a:t>
            </a:r>
            <a:endParaRPr/>
          </a:p>
          <a:p>
            <a:pPr indent="0" lvl="0" marL="0" rtl="0" algn="l">
              <a:spcBef>
                <a:spcPts val="0"/>
              </a:spcBef>
              <a:spcAft>
                <a:spcPts val="0"/>
              </a:spcAft>
              <a:buClr>
                <a:schemeClr val="dk1"/>
              </a:buClr>
              <a:buSzPts val="1100"/>
              <a:buFont typeface="Arial"/>
              <a:buNone/>
            </a:pPr>
            <a:r>
              <a:rPr lang="en"/>
              <a:t>derstanding, we designed and implemented a reinforcement</a:t>
            </a:r>
            <a:endParaRPr/>
          </a:p>
          <a:p>
            <a:pPr indent="0" lvl="0" marL="0" rtl="0" algn="l">
              <a:spcBef>
                <a:spcPts val="0"/>
              </a:spcBef>
              <a:spcAft>
                <a:spcPts val="0"/>
              </a:spcAft>
              <a:buClr>
                <a:schemeClr val="dk1"/>
              </a:buClr>
              <a:buSzPts val="1100"/>
              <a:buFont typeface="Arial"/>
              <a:buNone/>
            </a:pPr>
            <a:r>
              <a:rPr lang="en"/>
              <a:t>learning (RL) technique that rewards the operations involving</a:t>
            </a:r>
            <a:endParaRPr/>
          </a:p>
          <a:p>
            <a:pPr indent="0" lvl="0" marL="0" rtl="0" algn="l">
              <a:spcBef>
                <a:spcPts val="0"/>
              </a:spcBef>
              <a:spcAft>
                <a:spcPts val="0"/>
              </a:spcAft>
              <a:buClr>
                <a:schemeClr val="dk1"/>
              </a:buClr>
              <a:buSzPts val="1100"/>
              <a:buFont typeface="Arial"/>
              <a:buNone/>
            </a:pPr>
            <a:r>
              <a:rPr lang="en"/>
              <a:t>counterexamples. By balancing random sampling with the ex-</a:t>
            </a:r>
            <a:endParaRPr/>
          </a:p>
          <a:p>
            <a:pPr indent="0" lvl="0" marL="0" rtl="0" algn="l">
              <a:spcBef>
                <a:spcPts val="0"/>
              </a:spcBef>
              <a:spcAft>
                <a:spcPts val="0"/>
              </a:spcAft>
              <a:buClr>
                <a:schemeClr val="dk1"/>
              </a:buClr>
              <a:buSzPts val="1100"/>
              <a:buFont typeface="Arial"/>
              <a:buNone/>
            </a:pPr>
            <a:r>
              <a:rPr lang="en"/>
              <a:t>ploitation on the counterexamples, our new approach, called</a:t>
            </a:r>
            <a:endParaRPr/>
          </a:p>
          <a:p>
            <a:pPr indent="0" lvl="0" marL="0" rtl="0" algn="l">
              <a:spcBef>
                <a:spcPts val="0"/>
              </a:spcBef>
              <a:spcAft>
                <a:spcPts val="0"/>
              </a:spcAft>
              <a:buClr>
                <a:schemeClr val="dk1"/>
              </a:buClr>
              <a:buSzPts val="1100"/>
              <a:buFont typeface="Arial"/>
              <a:buNone/>
            </a:pPr>
            <a:r>
              <a:rPr lang="en"/>
              <a:t>RACING, is shown to substantially elevate the scalability and</a:t>
            </a:r>
            <a:endParaRPr/>
          </a:p>
          <a:p>
            <a:pPr indent="0" lvl="0" marL="0" rtl="0" algn="l">
              <a:spcBef>
                <a:spcPts val="0"/>
              </a:spcBef>
              <a:spcAft>
                <a:spcPts val="0"/>
              </a:spcAft>
              <a:buClr>
                <a:schemeClr val="dk1"/>
              </a:buClr>
              <a:buSzPts val="1100"/>
              <a:buFont typeface="Arial"/>
              <a:buNone/>
            </a:pPr>
            <a:r>
              <a:rPr lang="en"/>
              <a:t>the accuracy of today’s statistical RCA, outperforming the</a:t>
            </a:r>
            <a:endParaRPr/>
          </a:p>
          <a:p>
            <a:pPr indent="0" lvl="0" marL="0" rtl="0" algn="l">
              <a:spcBef>
                <a:spcPts val="0"/>
              </a:spcBef>
              <a:spcAft>
                <a:spcPts val="0"/>
              </a:spcAft>
              <a:buNone/>
            </a:pPr>
            <a:r>
              <a:rPr lang="en"/>
              <a:t>state-of-the-art by more than an order of magnitude.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d655a5f0f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d655a5f0f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655a5f0f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655a5f0f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655a5f0f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d655a5f0f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93bf7ecf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93bf7ecf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93bf7ecf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93bf7ecf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With the pervasiveness of software systems, their security</a:t>
            </a:r>
            <a:endParaRPr/>
          </a:p>
          <a:p>
            <a:pPr indent="0" lvl="0" marL="0" rtl="0" algn="l">
              <a:spcBef>
                <a:spcPts val="0"/>
              </a:spcBef>
              <a:spcAft>
                <a:spcPts val="0"/>
              </a:spcAft>
              <a:buClr>
                <a:schemeClr val="dk1"/>
              </a:buClr>
              <a:buSzPts val="1100"/>
              <a:buFont typeface="Arial"/>
              <a:buNone/>
            </a:pPr>
            <a:r>
              <a:rPr lang="en"/>
              <a:t>quality needs to be ensured in a scalable way. For this pur-</a:t>
            </a:r>
            <a:endParaRPr/>
          </a:p>
          <a:p>
            <a:pPr indent="0" lvl="0" marL="0" rtl="0" algn="l">
              <a:spcBef>
                <a:spcPts val="0"/>
              </a:spcBef>
              <a:spcAft>
                <a:spcPts val="0"/>
              </a:spcAft>
              <a:buClr>
                <a:schemeClr val="dk1"/>
              </a:buClr>
              <a:buSzPts val="1100"/>
              <a:buFont typeface="Arial"/>
              <a:buNone/>
            </a:pPr>
            <a:r>
              <a:rPr lang="en"/>
              <a:t>pose, automated vulnerability discovery has been intensively</a:t>
            </a:r>
            <a:endParaRPr/>
          </a:p>
          <a:p>
            <a:pPr indent="0" lvl="0" marL="0" rtl="0" algn="l">
              <a:spcBef>
                <a:spcPts val="0"/>
              </a:spcBef>
              <a:spcAft>
                <a:spcPts val="0"/>
              </a:spcAft>
              <a:buClr>
                <a:schemeClr val="dk1"/>
              </a:buClr>
              <a:buSzPts val="1100"/>
              <a:buFont typeface="Arial"/>
              <a:buNone/>
            </a:pPr>
            <a:r>
              <a:rPr lang="en"/>
              <a:t>studied in past decades [30, 42, 48, 51]. Among all techniques</a:t>
            </a:r>
            <a:endParaRPr/>
          </a:p>
          <a:p>
            <a:pPr indent="0" lvl="0" marL="0" rtl="0" algn="l">
              <a:spcBef>
                <a:spcPts val="0"/>
              </a:spcBef>
              <a:spcAft>
                <a:spcPts val="0"/>
              </a:spcAft>
              <a:buClr>
                <a:schemeClr val="dk1"/>
              </a:buClr>
              <a:buSzPts val="1100"/>
              <a:buFont typeface="Arial"/>
              <a:buNone/>
            </a:pPr>
            <a:r>
              <a:rPr lang="en"/>
              <a:t>being proposed, fuzzing is no doubt the most successful one,</a:t>
            </a:r>
            <a:endParaRPr/>
          </a:p>
          <a:p>
            <a:pPr indent="0" lvl="0" marL="0" rtl="0" algn="l">
              <a:spcBef>
                <a:spcPts val="0"/>
              </a:spcBef>
              <a:spcAft>
                <a:spcPts val="0"/>
              </a:spcAft>
              <a:buClr>
                <a:schemeClr val="dk1"/>
              </a:buClr>
              <a:buSzPts val="1100"/>
              <a:buFont typeface="Arial"/>
              <a:buNone/>
            </a:pPr>
            <a:r>
              <a:rPr lang="en"/>
              <a:t>which has been credited with discovery of the most conse-</a:t>
            </a:r>
            <a:endParaRPr/>
          </a:p>
          <a:p>
            <a:pPr indent="0" lvl="0" marL="0" rtl="0" algn="l">
              <a:spcBef>
                <a:spcPts val="0"/>
              </a:spcBef>
              <a:spcAft>
                <a:spcPts val="0"/>
              </a:spcAft>
              <a:buClr>
                <a:schemeClr val="dk1"/>
              </a:buClr>
              <a:buSzPts val="1100"/>
              <a:buFont typeface="Arial"/>
              <a:buNone/>
            </a:pPr>
            <a:r>
              <a:rPr lang="en"/>
              <a:t>quential security flaws, such as CVE-2017-5380 [2], CVE-</a:t>
            </a:r>
            <a:endParaRPr/>
          </a:p>
          <a:p>
            <a:pPr indent="0" lvl="0" marL="0" rtl="0" algn="l">
              <a:spcBef>
                <a:spcPts val="0"/>
              </a:spcBef>
              <a:spcAft>
                <a:spcPts val="0"/>
              </a:spcAft>
              <a:buClr>
                <a:schemeClr val="dk1"/>
              </a:buClr>
              <a:buSzPts val="1100"/>
              <a:buFont typeface="Arial"/>
              <a:buNone/>
            </a:pPr>
            <a:r>
              <a:rPr lang="en"/>
              <a:t>2018-4145 [3] and CVE-2022-36320 [4]. A problem here,</a:t>
            </a:r>
            <a:endParaRPr/>
          </a:p>
          <a:p>
            <a:pPr indent="0" lvl="0" marL="0" rtl="0" algn="l">
              <a:spcBef>
                <a:spcPts val="0"/>
              </a:spcBef>
              <a:spcAft>
                <a:spcPts val="0"/>
              </a:spcAft>
              <a:buClr>
                <a:schemeClr val="dk1"/>
              </a:buClr>
              <a:buSzPts val="1100"/>
              <a:buFont typeface="Arial"/>
              <a:buNone/>
            </a:pPr>
            <a:r>
              <a:rPr lang="en"/>
              <a:t>however, is that fuzzing alone does not find a vulnerability: it</a:t>
            </a:r>
            <a:endParaRPr/>
          </a:p>
          <a:p>
            <a:pPr indent="0" lvl="0" marL="0" rtl="0" algn="l">
              <a:spcBef>
                <a:spcPts val="0"/>
              </a:spcBef>
              <a:spcAft>
                <a:spcPts val="0"/>
              </a:spcAft>
              <a:buClr>
                <a:schemeClr val="dk1"/>
              </a:buClr>
              <a:buSzPts val="1100"/>
              <a:buFont typeface="Arial"/>
              <a:buNone/>
            </a:pPr>
            <a:r>
              <a:rPr lang="en"/>
              <a:t>just induces crashes of the target program with test cases it</a:t>
            </a:r>
            <a:endParaRPr/>
          </a:p>
          <a:p>
            <a:pPr indent="0" lvl="0" marL="0" rtl="0" algn="l">
              <a:spcBef>
                <a:spcPts val="0"/>
              </a:spcBef>
              <a:spcAft>
                <a:spcPts val="0"/>
              </a:spcAft>
              <a:buClr>
                <a:schemeClr val="dk1"/>
              </a:buClr>
              <a:buSzPts val="1100"/>
              <a:buFont typeface="Arial"/>
              <a:buNone/>
            </a:pPr>
            <a:r>
              <a:rPr lang="en"/>
              <a:t>produces, while leaving triage of the crashes, a critical step to</a:t>
            </a:r>
            <a:endParaRPr/>
          </a:p>
          <a:p>
            <a:pPr indent="0" lvl="0" marL="0" rtl="0" algn="l">
              <a:spcBef>
                <a:spcPts val="0"/>
              </a:spcBef>
              <a:spcAft>
                <a:spcPts val="0"/>
              </a:spcAft>
              <a:buClr>
                <a:schemeClr val="dk1"/>
              </a:buClr>
              <a:buSzPts val="1100"/>
              <a:buFont typeface="Arial"/>
              <a:buNone/>
            </a:pPr>
            <a:r>
              <a:rPr lang="en"/>
              <a:t>identify the root cause – the vulnerability behind the crashes,</a:t>
            </a:r>
            <a:endParaRPr/>
          </a:p>
          <a:p>
            <a:pPr indent="0" lvl="0" marL="0" rtl="0" algn="l">
              <a:spcBef>
                <a:spcPts val="0"/>
              </a:spcBef>
              <a:spcAft>
                <a:spcPts val="0"/>
              </a:spcAft>
              <a:buClr>
                <a:schemeClr val="dk1"/>
              </a:buClr>
              <a:buSzPts val="1100"/>
              <a:buFont typeface="Arial"/>
              <a:buNone/>
            </a:pPr>
            <a:r>
              <a:rPr lang="en"/>
              <a:t>to the human analyst. Manual root-cause analysis (RCA) is a</a:t>
            </a:r>
            <a:endParaRPr/>
          </a:p>
          <a:p>
            <a:pPr indent="0" lvl="0" marL="0" rtl="0" algn="l">
              <a:spcBef>
                <a:spcPts val="0"/>
              </a:spcBef>
              <a:spcAft>
                <a:spcPts val="0"/>
              </a:spcAft>
              <a:buClr>
                <a:schemeClr val="dk1"/>
              </a:buClr>
              <a:buSzPts val="1100"/>
              <a:buFont typeface="Arial"/>
              <a:buNone/>
            </a:pPr>
            <a:r>
              <a:rPr lang="en"/>
              <a:t>slow and pains-taking process, particularly for today’s com-</a:t>
            </a:r>
            <a:endParaRPr/>
          </a:p>
          <a:p>
            <a:pPr indent="0" lvl="0" marL="0" rtl="0" algn="l">
              <a:spcBef>
                <a:spcPts val="0"/>
              </a:spcBef>
              <a:spcAft>
                <a:spcPts val="0"/>
              </a:spcAft>
              <a:buClr>
                <a:schemeClr val="dk1"/>
              </a:buClr>
              <a:buSzPts val="1100"/>
              <a:buFont typeface="Arial"/>
              <a:buNone/>
            </a:pPr>
            <a:r>
              <a:rPr lang="en"/>
              <a:t>plicated software system involving subtle connections across</a:t>
            </a:r>
            <a:endParaRPr/>
          </a:p>
          <a:p>
            <a:pPr indent="0" lvl="0" marL="0" rtl="0" algn="l">
              <a:spcBef>
                <a:spcPts val="0"/>
              </a:spcBef>
              <a:spcAft>
                <a:spcPts val="0"/>
              </a:spcAft>
              <a:buClr>
                <a:schemeClr val="dk1"/>
              </a:buClr>
              <a:buSzPts val="1100"/>
              <a:buFont typeface="Arial"/>
              <a:buNone/>
            </a:pPr>
            <a:r>
              <a:rPr lang="en"/>
              <a:t>different components, so the program locations where the</a:t>
            </a:r>
            <a:endParaRPr/>
          </a:p>
          <a:p>
            <a:pPr indent="0" lvl="0" marL="0" rtl="0" algn="l">
              <a:spcBef>
                <a:spcPts val="0"/>
              </a:spcBef>
              <a:spcAft>
                <a:spcPts val="0"/>
              </a:spcAft>
              <a:buClr>
                <a:schemeClr val="dk1"/>
              </a:buClr>
              <a:buSzPts val="1100"/>
              <a:buFont typeface="Arial"/>
              <a:buNone/>
            </a:pPr>
            <a:r>
              <a:rPr lang="en"/>
              <a:t>crashes occur may not have explicit data dependencies upon</a:t>
            </a:r>
            <a:endParaRPr/>
          </a:p>
          <a:p>
            <a:pPr indent="0" lvl="0" marL="0" rtl="0" algn="l">
              <a:spcBef>
                <a:spcPts val="0"/>
              </a:spcBef>
              <a:spcAft>
                <a:spcPts val="0"/>
              </a:spcAft>
              <a:buClr>
                <a:schemeClr val="dk1"/>
              </a:buClr>
              <a:buSzPts val="1100"/>
              <a:buFont typeface="Arial"/>
              <a:buNone/>
            </a:pPr>
            <a:r>
              <a:rPr lang="en"/>
              <a:t>the true cause of the crashes. As a result, vulnerability discov-</a:t>
            </a:r>
            <a:endParaRPr/>
          </a:p>
          <a:p>
            <a:pPr indent="0" lvl="0" marL="0" rtl="0" algn="l">
              <a:spcBef>
                <a:spcPts val="0"/>
              </a:spcBef>
              <a:spcAft>
                <a:spcPts val="0"/>
              </a:spcAft>
              <a:buClr>
                <a:schemeClr val="dk1"/>
              </a:buClr>
              <a:buSzPts val="1100"/>
              <a:buFont typeface="Arial"/>
              <a:buNone/>
            </a:pPr>
            <a:r>
              <a:rPr lang="en"/>
              <a:t>ery tends to be significantly delayed even after the flaws have</a:t>
            </a:r>
            <a:endParaRPr/>
          </a:p>
          <a:p>
            <a:pPr indent="0" lvl="0" marL="0" rtl="0" algn="l">
              <a:spcBef>
                <a:spcPts val="0"/>
              </a:spcBef>
              <a:spcAft>
                <a:spcPts val="0"/>
              </a:spcAft>
              <a:buClr>
                <a:schemeClr val="dk1"/>
              </a:buClr>
              <a:buSzPts val="1100"/>
              <a:buFont typeface="Arial"/>
              <a:buNone/>
            </a:pPr>
            <a:r>
              <a:rPr lang="en"/>
              <a:t>been reached by test cases, raising a strong demand for the</a:t>
            </a:r>
            <a:endParaRPr/>
          </a:p>
          <a:p>
            <a:pPr indent="0" lvl="0" marL="0" rtl="0" algn="l">
              <a:spcBef>
                <a:spcPts val="0"/>
              </a:spcBef>
              <a:spcAft>
                <a:spcPts val="0"/>
              </a:spcAft>
              <a:buNone/>
            </a:pPr>
            <a:r>
              <a:rPr lang="en"/>
              <a:t>techniques that enable automated, highly scalable RCA.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93bf7ecf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93bf7ecf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93bf7ecf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93bf7ecf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Here we can see The crash happened due to improper handling of a size parameter (</a:t>
            </a:r>
            <a:r>
              <a:rPr lang="en">
                <a:solidFill>
                  <a:srgbClr val="188038"/>
                </a:solidFill>
                <a:latin typeface="Roboto Mono"/>
                <a:ea typeface="Roboto Mono"/>
                <a:cs typeface="Roboto Mono"/>
                <a:sym typeface="Roboto Mono"/>
              </a:rPr>
              <a:t>sect-&gt;sh_size</a:t>
            </a:r>
            <a:r>
              <a:rPr lang="en">
                <a:solidFill>
                  <a:schemeClr val="dk1"/>
                </a:solidFill>
              </a:rPr>
              <a:t>) that is less than the expected threshold (e.g., </a:t>
            </a:r>
            <a:r>
              <a:rPr lang="en">
                <a:solidFill>
                  <a:srgbClr val="188038"/>
                </a:solidFill>
                <a:latin typeface="Roboto Mono"/>
                <a:ea typeface="Roboto Mono"/>
                <a:cs typeface="Roboto Mono"/>
                <a:sym typeface="Roboto Mono"/>
              </a:rPr>
              <a:t>sect-&gt;sh_size &lt; 8</a:t>
            </a: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Root Cause: </a:t>
            </a:r>
            <a:r>
              <a:rPr b="1" lang="en">
                <a:solidFill>
                  <a:srgbClr val="188038"/>
                </a:solidFill>
                <a:latin typeface="Roboto Mono"/>
                <a:ea typeface="Roboto Mono"/>
                <a:cs typeface="Roboto Mono"/>
                <a:sym typeface="Roboto Mono"/>
              </a:rPr>
              <a:t>sect-&gt;sh_size</a:t>
            </a:r>
            <a:r>
              <a:rPr b="1" lang="en">
                <a:solidFill>
                  <a:schemeClr val="dk1"/>
                </a:solidFill>
              </a:rPr>
              <a:t> is too small:</a:t>
            </a:r>
            <a:br>
              <a:rPr b="1" lang="en">
                <a:solidFill>
                  <a:schemeClr val="dk1"/>
                </a:solidFill>
              </a:rPr>
            </a:br>
            <a:r>
              <a:rPr lang="en">
                <a:solidFill>
                  <a:schemeClr val="dk1"/>
                </a:solidFill>
              </a:rPr>
              <a:t> The code attempts to allocate memory and process data based on </a:t>
            </a:r>
            <a:r>
              <a:rPr lang="en">
                <a:solidFill>
                  <a:srgbClr val="188038"/>
                </a:solidFill>
                <a:latin typeface="Roboto Mono"/>
                <a:ea typeface="Roboto Mono"/>
                <a:cs typeface="Roboto Mono"/>
                <a:sym typeface="Roboto Mono"/>
              </a:rPr>
              <a:t>sect-&gt;sh_size</a:t>
            </a:r>
            <a:r>
              <a:rPr lang="en">
                <a:solidFill>
                  <a:schemeClr val="dk1"/>
                </a:solidFill>
              </a:rPr>
              <a:t>. However, if </a:t>
            </a:r>
            <a:r>
              <a:rPr lang="en">
                <a:solidFill>
                  <a:srgbClr val="188038"/>
                </a:solidFill>
                <a:latin typeface="Roboto Mono"/>
                <a:ea typeface="Roboto Mono"/>
                <a:cs typeface="Roboto Mono"/>
                <a:sym typeface="Roboto Mono"/>
              </a:rPr>
              <a:t>sect-&gt;sh_size</a:t>
            </a:r>
            <a:r>
              <a:rPr lang="en">
                <a:solidFill>
                  <a:schemeClr val="dk1"/>
                </a:solidFill>
              </a:rPr>
              <a:t> is smaller than the required size for proper allocation or processing (in this case, less than 8), the calculation inside the </a:t>
            </a:r>
            <a:r>
              <a:rPr lang="en">
                <a:solidFill>
                  <a:srgbClr val="188038"/>
                </a:solidFill>
                <a:latin typeface="Roboto Mono"/>
                <a:ea typeface="Roboto Mono"/>
                <a:cs typeface="Roboto Mono"/>
                <a:sym typeface="Roboto Mono"/>
              </a:rPr>
              <a:t>cmalloc</a:t>
            </a:r>
            <a:r>
              <a:rPr lang="en">
                <a:solidFill>
                  <a:schemeClr val="dk1"/>
                </a:solidFill>
              </a:rPr>
              <a:t> function may result in an invalid or insufficient memory allocation.</a:t>
            </a:r>
            <a:br>
              <a:rPr lang="en">
                <a:solidFill>
                  <a:schemeClr val="dk1"/>
                </a:solidFill>
              </a:rPr>
            </a:b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Improper Allocation:</a:t>
            </a:r>
            <a:br>
              <a:rPr b="1" lang="en">
                <a:solidFill>
                  <a:schemeClr val="dk1"/>
                </a:solidFill>
              </a:rPr>
            </a:br>
            <a:r>
              <a:rPr lang="en">
                <a:solidFill>
                  <a:schemeClr val="dk1"/>
                </a:solidFill>
              </a:rPr>
              <a:t> If </a:t>
            </a:r>
            <a:r>
              <a:rPr lang="en">
                <a:solidFill>
                  <a:srgbClr val="188038"/>
                </a:solidFill>
                <a:latin typeface="Roboto Mono"/>
                <a:ea typeface="Roboto Mono"/>
                <a:cs typeface="Roboto Mono"/>
                <a:sym typeface="Roboto Mono"/>
              </a:rPr>
              <a:t>sect-&gt;sh_size / sizeof(eopt)</a:t>
            </a:r>
            <a:r>
              <a:rPr lang="en">
                <a:solidFill>
                  <a:schemeClr val="dk1"/>
                </a:solidFill>
              </a:rPr>
              <a:t> results in a value smaller than the required size for an object like </a:t>
            </a:r>
            <a:r>
              <a:rPr lang="en">
                <a:solidFill>
                  <a:srgbClr val="188038"/>
                </a:solidFill>
                <a:latin typeface="Roboto Mono"/>
                <a:ea typeface="Roboto Mono"/>
                <a:cs typeface="Roboto Mono"/>
                <a:sym typeface="Roboto Mono"/>
              </a:rPr>
              <a:t>Elf_Internal_Options</a:t>
            </a:r>
            <a:r>
              <a:rPr lang="en">
                <a:solidFill>
                  <a:schemeClr val="dk1"/>
                </a:solidFill>
              </a:rPr>
              <a:t>, subsequent operations will reference out-of-bounds memory.</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Program Logic in the </a:t>
            </a:r>
            <a:r>
              <a:rPr b="1" lang="en">
                <a:solidFill>
                  <a:srgbClr val="188038"/>
                </a:solidFill>
                <a:latin typeface="Roboto Mono"/>
                <a:ea typeface="Roboto Mono"/>
                <a:cs typeface="Roboto Mono"/>
                <a:sym typeface="Roboto Mono"/>
              </a:rPr>
              <a:t>while</a:t>
            </a:r>
            <a:r>
              <a:rPr b="1" lang="en">
                <a:solidFill>
                  <a:schemeClr val="dk1"/>
                </a:solidFill>
              </a:rPr>
              <a:t> Loop:</a:t>
            </a:r>
            <a:br>
              <a:rPr b="1" lang="en">
                <a:solidFill>
                  <a:schemeClr val="dk1"/>
                </a:solidFill>
              </a:rPr>
            </a:br>
            <a:r>
              <a:rPr lang="en">
                <a:solidFill>
                  <a:schemeClr val="dk1"/>
                </a:solidFill>
              </a:rPr>
              <a:t> The loop iterates while </a:t>
            </a:r>
            <a:r>
              <a:rPr lang="en">
                <a:solidFill>
                  <a:srgbClr val="188038"/>
                </a:solidFill>
                <a:latin typeface="Roboto Mono"/>
                <a:ea typeface="Roboto Mono"/>
                <a:cs typeface="Roboto Mono"/>
                <a:sym typeface="Roboto Mono"/>
              </a:rPr>
              <a:t>offset &lt;= sect-&gt;sh_size</a:t>
            </a:r>
            <a:r>
              <a:rPr lang="en">
                <a:solidFill>
                  <a:schemeClr val="dk1"/>
                </a:solidFill>
              </a:rPr>
              <a:t>. During this process: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calculates </a:t>
            </a:r>
            <a:r>
              <a:rPr lang="en">
                <a:solidFill>
                  <a:srgbClr val="188038"/>
                </a:solidFill>
                <a:latin typeface="Roboto Mono"/>
                <a:ea typeface="Roboto Mono"/>
                <a:cs typeface="Roboto Mono"/>
                <a:sym typeface="Roboto Mono"/>
              </a:rPr>
              <a:t>option-&gt;size</a:t>
            </a:r>
            <a:r>
              <a:rPr lang="en">
                <a:solidFill>
                  <a:schemeClr val="dk1"/>
                </a:solidFill>
              </a:rPr>
              <a:t> using </a:t>
            </a:r>
            <a:r>
              <a:rPr lang="en">
                <a:solidFill>
                  <a:srgbClr val="188038"/>
                </a:solidFill>
                <a:latin typeface="Roboto Mono"/>
                <a:ea typeface="Roboto Mono"/>
                <a:cs typeface="Roboto Mono"/>
                <a:sym typeface="Roboto Mono"/>
              </a:rPr>
              <a:t>BYTE_GET(eoption-&gt;size)</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t>
            </a:r>
            <a:r>
              <a:rPr lang="en">
                <a:solidFill>
                  <a:srgbClr val="188038"/>
                </a:solidFill>
                <a:latin typeface="Roboto Mono"/>
                <a:ea typeface="Roboto Mono"/>
                <a:cs typeface="Roboto Mono"/>
                <a:sym typeface="Roboto Mono"/>
              </a:rPr>
              <a:t>sect-&gt;sh_size</a:t>
            </a:r>
            <a:r>
              <a:rPr lang="en">
                <a:solidFill>
                  <a:schemeClr val="dk1"/>
                </a:solidFill>
              </a:rPr>
              <a:t> is very small, the offset increment (</a:t>
            </a:r>
            <a:r>
              <a:rPr lang="en">
                <a:solidFill>
                  <a:srgbClr val="188038"/>
                </a:solidFill>
                <a:latin typeface="Roboto Mono"/>
                <a:ea typeface="Roboto Mono"/>
                <a:cs typeface="Roboto Mono"/>
                <a:sym typeface="Roboto Mono"/>
              </a:rPr>
              <a:t>offset += option-&gt;size</a:t>
            </a:r>
            <a:r>
              <a:rPr lang="en">
                <a:solidFill>
                  <a:schemeClr val="dk1"/>
                </a:solidFill>
              </a:rPr>
              <a:t>) could exceed the allocated memory or access uninitialized areas, leading to undefined behavior or a crash.</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Crash Trigger:</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crash likely occurs because </a:t>
            </a:r>
            <a:r>
              <a:rPr lang="en">
                <a:solidFill>
                  <a:srgbClr val="188038"/>
                </a:solidFill>
                <a:latin typeface="Roboto Mono"/>
                <a:ea typeface="Roboto Mono"/>
                <a:cs typeface="Roboto Mono"/>
                <a:sym typeface="Roboto Mono"/>
              </a:rPr>
              <a:t>option-&gt;size</a:t>
            </a:r>
            <a:r>
              <a:rPr lang="en">
                <a:solidFill>
                  <a:schemeClr val="dk1"/>
                </a:solidFill>
              </a:rPr>
              <a:t> references invalid or unallocated memory (</a:t>
            </a:r>
            <a:r>
              <a:rPr lang="en">
                <a:solidFill>
                  <a:srgbClr val="188038"/>
                </a:solidFill>
                <a:latin typeface="Roboto Mono"/>
                <a:ea typeface="Roboto Mono"/>
                <a:cs typeface="Roboto Mono"/>
                <a:sym typeface="Roboto Mono"/>
              </a:rPr>
              <a:t>eoption</a:t>
            </a:r>
            <a:r>
              <a:rPr lang="en">
                <a:solidFill>
                  <a:schemeClr val="dk1"/>
                </a:solidFill>
              </a:rPr>
              <a:t>), which was derived from an insufficiently allocated block of memory.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calculation </a:t>
            </a:r>
            <a:r>
              <a:rPr lang="en">
                <a:solidFill>
                  <a:srgbClr val="188038"/>
                </a:solidFill>
                <a:latin typeface="Roboto Mono"/>
                <a:ea typeface="Roboto Mono"/>
                <a:cs typeface="Roboto Mono"/>
                <a:sym typeface="Roboto Mono"/>
              </a:rPr>
              <a:t>offset += option-&gt;size</a:t>
            </a:r>
            <a:r>
              <a:rPr lang="en">
                <a:solidFill>
                  <a:schemeClr val="dk1"/>
                </a:solidFill>
              </a:rPr>
              <a:t> further compounds the issue, as it continues to access and manipulate invalid data.</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Preventive Steps:</a:t>
            </a:r>
            <a:endParaRPr b="1" sz="1300">
              <a:solidFill>
                <a:schemeClr val="dk1"/>
              </a:solidFill>
            </a:endParaRPr>
          </a:p>
          <a:p>
            <a:pPr indent="0" lvl="0" marL="0" rtl="0" algn="l">
              <a:spcBef>
                <a:spcPts val="400"/>
              </a:spcBef>
              <a:spcAft>
                <a:spcPts val="0"/>
              </a:spcAft>
              <a:buNone/>
            </a:pPr>
            <a:r>
              <a:rPr b="1" lang="en">
                <a:solidFill>
                  <a:schemeClr val="dk1"/>
                </a:solidFill>
              </a:rPr>
              <a:t>Validate Input Size:</a:t>
            </a:r>
            <a:r>
              <a:rPr lang="en">
                <a:solidFill>
                  <a:schemeClr val="dk1"/>
                </a:solidFill>
              </a:rPr>
              <a:t> Ensure </a:t>
            </a:r>
            <a:r>
              <a:rPr lang="en">
                <a:solidFill>
                  <a:srgbClr val="188038"/>
                </a:solidFill>
                <a:latin typeface="Roboto Mono"/>
                <a:ea typeface="Roboto Mono"/>
                <a:cs typeface="Roboto Mono"/>
                <a:sym typeface="Roboto Mono"/>
              </a:rPr>
              <a:t>sect-&gt;sh_size</a:t>
            </a:r>
            <a:r>
              <a:rPr lang="en">
                <a:solidFill>
                  <a:schemeClr val="dk1"/>
                </a:solidFill>
              </a:rPr>
              <a:t> is validated before any allocation or processing. For example:</a:t>
            </a:r>
            <a:br>
              <a:rPr lang="en">
                <a:solidFill>
                  <a:schemeClr val="dk1"/>
                </a:solidFill>
              </a:rPr>
            </a:br>
            <a:r>
              <a:rPr lang="en">
                <a:solidFill>
                  <a:schemeClr val="dk1"/>
                </a:solidFill>
              </a:rPr>
              <a:t> if (sect-&gt;sh_size &lt; MIN_SIZE_REQUIRED) {</a:t>
            </a:r>
            <a:endParaRPr>
              <a:solidFill>
                <a:schemeClr val="dk1"/>
              </a:solidFill>
            </a:endParaRPr>
          </a:p>
          <a:p>
            <a:pPr indent="0" lvl="0" marL="0" rtl="0" algn="l">
              <a:spcBef>
                <a:spcPts val="0"/>
              </a:spcBef>
              <a:spcAft>
                <a:spcPts val="0"/>
              </a:spcAft>
              <a:buNone/>
            </a:pPr>
            <a:r>
              <a:rPr lang="en">
                <a:solidFill>
                  <a:schemeClr val="dk1"/>
                </a:solidFill>
              </a:rPr>
              <a:t>    // Handle error</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Boundary Checking:</a:t>
            </a:r>
            <a:r>
              <a:rPr lang="en">
                <a:solidFill>
                  <a:schemeClr val="dk1"/>
                </a:solidFill>
              </a:rPr>
              <a:t> Avoid accessing memory out of bounds by adding stricter conditions in the </a:t>
            </a:r>
            <a:r>
              <a:rPr lang="en">
                <a:solidFill>
                  <a:srgbClr val="188038"/>
                </a:solidFill>
                <a:latin typeface="Roboto Mono"/>
                <a:ea typeface="Roboto Mono"/>
                <a:cs typeface="Roboto Mono"/>
                <a:sym typeface="Roboto Mono"/>
              </a:rPr>
              <a:t>while</a:t>
            </a:r>
            <a:r>
              <a:rPr lang="en">
                <a:solidFill>
                  <a:schemeClr val="dk1"/>
                </a:solidFill>
              </a:rPr>
              <a:t> loop.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Secure Allocation:</a:t>
            </a:r>
            <a:r>
              <a:rPr lang="en">
                <a:solidFill>
                  <a:schemeClr val="dk1"/>
                </a:solidFill>
              </a:rPr>
              <a:t> Allocate memory based on validated and correctly calculated sizes.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93bf7ecf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93bf7ecf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Today, most RCAs have</a:t>
            </a:r>
            <a:endParaRPr/>
          </a:p>
          <a:p>
            <a:pPr indent="0" lvl="0" marL="0" rtl="0" algn="l">
              <a:spcBef>
                <a:spcPts val="0"/>
              </a:spcBef>
              <a:spcAft>
                <a:spcPts val="0"/>
              </a:spcAft>
              <a:buClr>
                <a:schemeClr val="dk1"/>
              </a:buClr>
              <a:buSzPts val="1100"/>
              <a:buFont typeface="Arial"/>
              <a:buNone/>
            </a:pPr>
            <a:r>
              <a:rPr lang="en"/>
              <a:t>been done manually with the help of some analysis tools.</a:t>
            </a:r>
            <a:endParaRPr/>
          </a:p>
          <a:p>
            <a:pPr indent="0" lvl="0" marL="0" rtl="0" algn="l">
              <a:spcBef>
                <a:spcPts val="0"/>
              </a:spcBef>
              <a:spcAft>
                <a:spcPts val="0"/>
              </a:spcAft>
              <a:buClr>
                <a:schemeClr val="dk1"/>
              </a:buClr>
              <a:buSzPts val="1100"/>
              <a:buFont typeface="Arial"/>
              <a:buNone/>
            </a:pPr>
            <a:r>
              <a:rPr lang="en"/>
              <a:t>These tools bucket different crash inputs for identifying the</a:t>
            </a:r>
            <a:endParaRPr/>
          </a:p>
          <a:p>
            <a:pPr indent="0" lvl="0" marL="0" rtl="0" algn="l">
              <a:spcBef>
                <a:spcPts val="0"/>
              </a:spcBef>
              <a:spcAft>
                <a:spcPts val="0"/>
              </a:spcAft>
              <a:buClr>
                <a:schemeClr val="dk1"/>
              </a:buClr>
              <a:buSzPts val="1100"/>
              <a:buFont typeface="Arial"/>
              <a:buNone/>
            </a:pPr>
            <a:r>
              <a:rPr lang="en"/>
              <a:t>underlying vulnerability [27], or perform reverse execution</a:t>
            </a:r>
            <a:endParaRPr/>
          </a:p>
          <a:p>
            <a:pPr indent="0" lvl="0" marL="0" rtl="0" algn="l">
              <a:spcBef>
                <a:spcPts val="0"/>
              </a:spcBef>
              <a:spcAft>
                <a:spcPts val="0"/>
              </a:spcAft>
              <a:buClr>
                <a:schemeClr val="dk1"/>
              </a:buClr>
              <a:buSzPts val="1100"/>
              <a:buFont typeface="Arial"/>
              <a:buNone/>
            </a:pPr>
            <a:r>
              <a:rPr lang="en"/>
              <a:t>and backward taint analysis [16, 17, 45] to trace back to the</a:t>
            </a:r>
            <a:endParaRPr/>
          </a:p>
          <a:p>
            <a:pPr indent="0" lvl="0" marL="0" rtl="0" algn="l">
              <a:spcBef>
                <a:spcPts val="0"/>
              </a:spcBef>
              <a:spcAft>
                <a:spcPts val="0"/>
              </a:spcAft>
              <a:buClr>
                <a:schemeClr val="dk1"/>
              </a:buClr>
              <a:buSzPts val="1100"/>
              <a:buFont typeface="Arial"/>
              <a:buNone/>
            </a:pPr>
            <a:r>
              <a:rPr lang="en"/>
              <a:t>program location where the vulnerability is introduced, from</a:t>
            </a:r>
            <a:endParaRPr/>
          </a:p>
          <a:p>
            <a:pPr indent="0" lvl="0" marL="0" rtl="0" algn="l">
              <a:spcBef>
                <a:spcPts val="0"/>
              </a:spcBef>
              <a:spcAft>
                <a:spcPts val="0"/>
              </a:spcAft>
              <a:buClr>
                <a:schemeClr val="dk1"/>
              </a:buClr>
              <a:buSzPts val="1100"/>
              <a:buFont typeface="Arial"/>
              <a:buNone/>
            </a:pPr>
            <a:r>
              <a:rPr lang="en"/>
              <a:t>the location where the crash is observed. These approaches</a:t>
            </a:r>
            <a:endParaRPr/>
          </a:p>
          <a:p>
            <a:pPr indent="0" lvl="0" marL="0" rtl="0" algn="l">
              <a:spcBef>
                <a:spcPts val="0"/>
              </a:spcBef>
              <a:spcAft>
                <a:spcPts val="0"/>
              </a:spcAft>
              <a:buClr>
                <a:schemeClr val="dk1"/>
              </a:buClr>
              <a:buSzPts val="1100"/>
              <a:buFont typeface="Arial"/>
              <a:buNone/>
            </a:pPr>
            <a:r>
              <a:rPr lang="en"/>
              <a:t>rely on a set of manually drafted rules to identify some spe-</a:t>
            </a:r>
            <a:endParaRPr/>
          </a:p>
          <a:p>
            <a:pPr indent="0" lvl="0" marL="0" rtl="0" algn="l">
              <a:spcBef>
                <a:spcPts val="0"/>
              </a:spcBef>
              <a:spcAft>
                <a:spcPts val="0"/>
              </a:spcAft>
              <a:buClr>
                <a:schemeClr val="dk1"/>
              </a:buClr>
              <a:buSzPts val="1100"/>
              <a:buFont typeface="Arial"/>
              <a:buNone/>
            </a:pPr>
            <a:r>
              <a:rPr lang="en"/>
              <a:t>cific types of vulnerabilities and become less effective in the</a:t>
            </a:r>
            <a:endParaRPr/>
          </a:p>
          <a:p>
            <a:pPr indent="0" lvl="0" marL="0" rtl="0" algn="l">
              <a:spcBef>
                <a:spcPts val="0"/>
              </a:spcBef>
              <a:spcAft>
                <a:spcPts val="0"/>
              </a:spcAft>
              <a:buClr>
                <a:schemeClr val="dk1"/>
              </a:buClr>
              <a:buSzPts val="1100"/>
              <a:buFont typeface="Arial"/>
              <a:buNone/>
            </a:pPr>
            <a:r>
              <a:rPr lang="en"/>
              <a:t>absence of explicit data flows between a vulnerability and ob-</a:t>
            </a:r>
            <a:endParaRPr/>
          </a:p>
          <a:p>
            <a:pPr indent="0" lvl="0" marL="0" rtl="0" algn="l">
              <a:spcBef>
                <a:spcPts val="0"/>
              </a:spcBef>
              <a:spcAft>
                <a:spcPts val="0"/>
              </a:spcAft>
              <a:buNone/>
            </a:pPr>
            <a:r>
              <a:rPr lang="en"/>
              <a:t>served crashes, such as the case of type-confusion flaws [21].</a:t>
            </a:r>
            <a:endParaRPr/>
          </a:p>
          <a:p>
            <a:pPr indent="0" lvl="0" marL="0" rtl="0" algn="l">
              <a:spcBef>
                <a:spcPts val="0"/>
              </a:spcBef>
              <a:spcAft>
                <a:spcPts val="0"/>
              </a:spcAft>
              <a:buNone/>
            </a:pPr>
            <a:r>
              <a:rPr lang="en"/>
              <a:t>What is type confusion?</a:t>
            </a:r>
            <a:endParaRPr/>
          </a:p>
          <a:p>
            <a:pPr indent="0" lvl="0" marL="0" rtl="0" algn="l">
              <a:spcBef>
                <a:spcPts val="0"/>
              </a:spcBef>
              <a:spcAft>
                <a:spcPts val="0"/>
              </a:spcAft>
              <a:buNone/>
            </a:pPr>
            <a:r>
              <a:rPr lang="en"/>
              <a:t>Type confusion can happen when user input is not validated or when data is passed between different parts of the application without being properly converted or checked.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93bf7ecf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93bf7ecf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more generic alternative capable of handling different</a:t>
            </a:r>
            <a:endParaRPr/>
          </a:p>
          <a:p>
            <a:pPr indent="0" lvl="0" marL="0" rtl="0" algn="l">
              <a:spcBef>
                <a:spcPts val="0"/>
              </a:spcBef>
              <a:spcAft>
                <a:spcPts val="0"/>
              </a:spcAft>
              <a:buClr>
                <a:schemeClr val="dk1"/>
              </a:buClr>
              <a:buSzPts val="1100"/>
              <a:buFont typeface="Arial"/>
              <a:buNone/>
            </a:pPr>
            <a:r>
              <a:rPr lang="en"/>
              <a:t>types of vulnerabilities, including those without explicit data</a:t>
            </a:r>
            <a:endParaRPr/>
          </a:p>
          <a:p>
            <a:pPr indent="0" lvl="0" marL="0" rtl="0" algn="l">
              <a:spcBef>
                <a:spcPts val="0"/>
              </a:spcBef>
              <a:spcAft>
                <a:spcPts val="0"/>
              </a:spcAft>
              <a:buClr>
                <a:schemeClr val="dk1"/>
              </a:buClr>
              <a:buSzPts val="1100"/>
              <a:buFont typeface="Arial"/>
              <a:buNone/>
            </a:pPr>
            <a:r>
              <a:rPr lang="en"/>
              <a:t>dependency on the crash they induce, is Spectrum-based Fault</a:t>
            </a:r>
            <a:endParaRPr/>
          </a:p>
          <a:p>
            <a:pPr indent="0" lvl="0" marL="0" rtl="0" algn="l">
              <a:spcBef>
                <a:spcPts val="0"/>
              </a:spcBef>
              <a:spcAft>
                <a:spcPts val="0"/>
              </a:spcAft>
              <a:buClr>
                <a:schemeClr val="dk1"/>
              </a:buClr>
              <a:buSzPts val="1100"/>
              <a:buFont typeface="Arial"/>
              <a:buNone/>
            </a:pPr>
            <a:r>
              <a:rPr lang="en"/>
              <a:t>Localization (SFL), a set of statistical, ruleless, fully auto-</a:t>
            </a:r>
            <a:endParaRPr/>
          </a:p>
          <a:p>
            <a:pPr indent="0" lvl="0" marL="0" rtl="0" algn="l">
              <a:spcBef>
                <a:spcPts val="0"/>
              </a:spcBef>
              <a:spcAft>
                <a:spcPts val="0"/>
              </a:spcAft>
              <a:buClr>
                <a:schemeClr val="dk1"/>
              </a:buClr>
              <a:buSzPts val="1100"/>
              <a:buFont typeface="Arial"/>
              <a:buNone/>
            </a:pPr>
            <a:r>
              <a:rPr lang="en"/>
              <a:t>mated RCA techniques known to outperform other automated</a:t>
            </a:r>
            <a:endParaRPr/>
          </a:p>
          <a:p>
            <a:pPr indent="0" lvl="0" marL="0" rtl="0" algn="l">
              <a:spcBef>
                <a:spcPts val="0"/>
              </a:spcBef>
              <a:spcAft>
                <a:spcPts val="0"/>
              </a:spcAft>
              <a:buClr>
                <a:schemeClr val="dk1"/>
              </a:buClr>
              <a:buSzPts val="1100"/>
              <a:buFont typeface="Arial"/>
              <a:buNone/>
            </a:pPr>
            <a:r>
              <a:rPr lang="en"/>
              <a:t>RCA [18]. These techniques aim at capturing the</a:t>
            </a:r>
            <a:endParaRPr/>
          </a:p>
          <a:p>
            <a:pPr indent="0" lvl="0" marL="0" rtl="0" algn="l">
              <a:spcBef>
                <a:spcPts val="0"/>
              </a:spcBef>
              <a:spcAft>
                <a:spcPts val="0"/>
              </a:spcAft>
              <a:buClr>
                <a:schemeClr val="dk1"/>
              </a:buClr>
              <a:buSzPts val="1100"/>
              <a:buFont typeface="Arial"/>
              <a:buNone/>
            </a:pPr>
            <a:r>
              <a:rPr lang="en"/>
              <a:t>fundamental causal relations between a crash and its root</a:t>
            </a:r>
            <a:endParaRPr/>
          </a:p>
          <a:p>
            <a:pPr indent="0" lvl="0" marL="0" rtl="0" algn="l">
              <a:spcBef>
                <a:spcPts val="0"/>
              </a:spcBef>
              <a:spcAft>
                <a:spcPts val="0"/>
              </a:spcAft>
              <a:buClr>
                <a:schemeClr val="dk1"/>
              </a:buClr>
              <a:buSzPts val="1100"/>
              <a:buFont typeface="Arial"/>
              <a:buNone/>
            </a:pPr>
            <a:r>
              <a:rPr lang="en"/>
              <a:t>cause (a vulnerable program entity like blocks, statements</a:t>
            </a:r>
            <a:endParaRPr/>
          </a:p>
          <a:p>
            <a:pPr indent="0" lvl="0" marL="0" rtl="0" algn="l">
              <a:spcBef>
                <a:spcPts val="0"/>
              </a:spcBef>
              <a:spcAft>
                <a:spcPts val="0"/>
              </a:spcAft>
              <a:buClr>
                <a:schemeClr val="dk1"/>
              </a:buClr>
              <a:buSzPts val="1100"/>
              <a:buFont typeface="Arial"/>
              <a:buNone/>
            </a:pPr>
            <a:r>
              <a:rPr lang="en"/>
              <a:t>or the predicate of a statement) based upon their statistical</a:t>
            </a:r>
            <a:endParaRPr/>
          </a:p>
          <a:p>
            <a:pPr indent="0" lvl="0" marL="0" rtl="0" algn="l">
              <a:spcBef>
                <a:spcPts val="0"/>
              </a:spcBef>
              <a:spcAft>
                <a:spcPts val="0"/>
              </a:spcAft>
              <a:buClr>
                <a:schemeClr val="dk1"/>
              </a:buClr>
              <a:buSzPts val="1100"/>
              <a:buFont typeface="Arial"/>
              <a:buNone/>
            </a:pPr>
            <a:r>
              <a:rPr lang="en"/>
              <a:t>correlation. More specifically, for each crash observed from</a:t>
            </a:r>
            <a:endParaRPr/>
          </a:p>
          <a:p>
            <a:pPr indent="0" lvl="0" marL="0" rtl="0" algn="l">
              <a:spcBef>
                <a:spcPts val="0"/>
              </a:spcBef>
              <a:spcAft>
                <a:spcPts val="0"/>
              </a:spcAft>
              <a:buClr>
                <a:schemeClr val="dk1"/>
              </a:buClr>
              <a:buSzPts val="1100"/>
              <a:buFont typeface="Arial"/>
              <a:buNone/>
            </a:pPr>
            <a:r>
              <a:rPr lang="en"/>
              <a:t>a program, an SFL technique generates a set of test cases to</a:t>
            </a:r>
            <a:endParaRPr/>
          </a:p>
          <a:p>
            <a:pPr indent="0" lvl="0" marL="0" rtl="0" algn="l">
              <a:spcBef>
                <a:spcPts val="0"/>
              </a:spcBef>
              <a:spcAft>
                <a:spcPts val="0"/>
              </a:spcAft>
              <a:buClr>
                <a:schemeClr val="dk1"/>
              </a:buClr>
              <a:buSzPts val="1100"/>
              <a:buFont typeface="Arial"/>
              <a:buNone/>
            </a:pPr>
            <a:r>
              <a:rPr lang="en"/>
              <a:t>fuzz the target program, and uses the fuzzing outcome (ei-</a:t>
            </a:r>
            <a:endParaRPr/>
          </a:p>
          <a:p>
            <a:pPr indent="0" lvl="0" marL="0" rtl="0" algn="l">
              <a:spcBef>
                <a:spcPts val="0"/>
              </a:spcBef>
              <a:spcAft>
                <a:spcPts val="0"/>
              </a:spcAft>
              <a:buClr>
                <a:schemeClr val="dk1"/>
              </a:buClr>
              <a:buSzPts val="1100"/>
              <a:buFont typeface="Arial"/>
              <a:buNone/>
            </a:pPr>
            <a:r>
              <a:rPr lang="en"/>
              <a:t>ther leading to the crash or not) to estimate the statistical</a:t>
            </a:r>
            <a:endParaRPr/>
          </a:p>
          <a:p>
            <a:pPr indent="0" lvl="0" marL="0" rtl="0" algn="l">
              <a:spcBef>
                <a:spcPts val="0"/>
              </a:spcBef>
              <a:spcAft>
                <a:spcPts val="0"/>
              </a:spcAft>
              <a:buClr>
                <a:schemeClr val="dk1"/>
              </a:buClr>
              <a:buSzPts val="1100"/>
              <a:buFont typeface="Arial"/>
              <a:buNone/>
            </a:pPr>
            <a:r>
              <a:rPr lang="en"/>
              <a:t>correlation between each program entity encountered during</a:t>
            </a:r>
            <a:endParaRPr/>
          </a:p>
          <a:p>
            <a:pPr indent="0" lvl="0" marL="0" rtl="0" algn="l">
              <a:spcBef>
                <a:spcPts val="0"/>
              </a:spcBef>
              <a:spcAft>
                <a:spcPts val="0"/>
              </a:spcAft>
              <a:buClr>
                <a:schemeClr val="dk1"/>
              </a:buClr>
              <a:buSzPts val="1100"/>
              <a:buFont typeface="Arial"/>
              <a:buNone/>
            </a:pPr>
            <a:r>
              <a:rPr lang="en"/>
              <a:t>the fuzzing process and the crash; the entities found to be</a:t>
            </a:r>
            <a:endParaRPr/>
          </a:p>
          <a:p>
            <a:pPr indent="0" lvl="0" marL="0" rtl="0" algn="l">
              <a:spcBef>
                <a:spcPts val="0"/>
              </a:spcBef>
              <a:spcAft>
                <a:spcPts val="0"/>
              </a:spcAft>
              <a:buClr>
                <a:schemeClr val="dk1"/>
              </a:buClr>
              <a:buSzPts val="1100"/>
              <a:buFont typeface="Arial"/>
              <a:buNone/>
            </a:pPr>
            <a:r>
              <a:rPr lang="en"/>
              <a:t>highly correlated are then ranked and output as suspicious</a:t>
            </a:r>
            <a:endParaRPr/>
          </a:p>
          <a:p>
            <a:pPr indent="0" lvl="0" marL="0" rtl="0" algn="l">
              <a:spcBef>
                <a:spcPts val="0"/>
              </a:spcBef>
              <a:spcAft>
                <a:spcPts val="0"/>
              </a:spcAft>
              <a:buClr>
                <a:schemeClr val="dk1"/>
              </a:buClr>
              <a:buSzPts val="1100"/>
              <a:buFont typeface="Arial"/>
              <a:buNone/>
            </a:pPr>
            <a:r>
              <a:rPr lang="en"/>
              <a:t>root causes [12, 39, 52]. With its generality and effectiveness,</a:t>
            </a:r>
            <a:endParaRPr/>
          </a:p>
          <a:p>
            <a:pPr indent="0" lvl="0" marL="0" rtl="0" algn="l">
              <a:spcBef>
                <a:spcPts val="0"/>
              </a:spcBef>
              <a:spcAft>
                <a:spcPts val="0"/>
              </a:spcAft>
              <a:buClr>
                <a:schemeClr val="dk1"/>
              </a:buClr>
              <a:buSzPts val="1100"/>
              <a:buFont typeface="Arial"/>
              <a:buNone/>
            </a:pPr>
            <a:r>
              <a:rPr lang="en"/>
              <a:t>the approach is known to be heavyweight, incurring a mas-</a:t>
            </a:r>
            <a:endParaRPr/>
          </a:p>
          <a:p>
            <a:pPr indent="0" lvl="0" marL="0" rtl="0" algn="l">
              <a:spcBef>
                <a:spcPts val="0"/>
              </a:spcBef>
              <a:spcAft>
                <a:spcPts val="0"/>
              </a:spcAft>
              <a:buClr>
                <a:schemeClr val="dk1"/>
              </a:buClr>
              <a:buSzPts val="1100"/>
              <a:buFont typeface="Arial"/>
              <a:buNone/>
            </a:pPr>
            <a:r>
              <a:rPr lang="en"/>
              <a:t>sive overhead, due to the requirement to fuzz the program</a:t>
            </a:r>
            <a:endParaRPr/>
          </a:p>
          <a:p>
            <a:pPr indent="0" lvl="0" marL="0" rtl="0" algn="l">
              <a:spcBef>
                <a:spcPts val="0"/>
              </a:spcBef>
              <a:spcAft>
                <a:spcPts val="0"/>
              </a:spcAft>
              <a:buClr>
                <a:schemeClr val="dk1"/>
              </a:buClr>
              <a:buSzPts val="1100"/>
              <a:buFont typeface="Arial"/>
              <a:buNone/>
            </a:pPr>
            <a:r>
              <a:rPr lang="en"/>
              <a:t>on a large number of test cases for establishing the correla-</a:t>
            </a:r>
            <a:endParaRPr/>
          </a:p>
          <a:p>
            <a:pPr indent="0" lvl="0" marL="0" rtl="0" algn="l">
              <a:spcBef>
                <a:spcPts val="0"/>
              </a:spcBef>
              <a:spcAft>
                <a:spcPts val="0"/>
              </a:spcAft>
              <a:buClr>
                <a:schemeClr val="dk1"/>
              </a:buClr>
              <a:buSzPts val="1100"/>
              <a:buFont typeface="Arial"/>
              <a:buNone/>
            </a:pPr>
            <a:r>
              <a:rPr lang="en"/>
              <a:t>tion for each entity and also differentiating their contributions</a:t>
            </a:r>
            <a:endParaRPr/>
          </a:p>
          <a:p>
            <a:pPr indent="0" lvl="0" marL="0" rtl="0" algn="l">
              <a:spcBef>
                <a:spcPts val="0"/>
              </a:spcBef>
              <a:spcAft>
                <a:spcPts val="0"/>
              </a:spcAft>
              <a:buClr>
                <a:schemeClr val="dk1"/>
              </a:buClr>
              <a:buSzPts val="1100"/>
              <a:buFont typeface="Arial"/>
              <a:buNone/>
            </a:pPr>
            <a:r>
              <a:rPr lang="en"/>
              <a:t>to the crash. Indeed, prior research reports that analysis on</a:t>
            </a:r>
            <a:endParaRPr/>
          </a:p>
          <a:p>
            <a:pPr indent="0" lvl="0" marL="0" rtl="0" algn="l">
              <a:spcBef>
                <a:spcPts val="0"/>
              </a:spcBef>
              <a:spcAft>
                <a:spcPts val="0"/>
              </a:spcAft>
              <a:buClr>
                <a:schemeClr val="dk1"/>
              </a:buClr>
              <a:buSzPts val="1100"/>
              <a:buFont typeface="Arial"/>
              <a:buNone/>
            </a:pPr>
            <a:r>
              <a:rPr lang="en"/>
              <a:t>each crash through SFL could take 12 hours [12] or even a</a:t>
            </a:r>
            <a:endParaRPr/>
          </a:p>
          <a:p>
            <a:pPr indent="0" lvl="0" marL="0" rtl="0" algn="l">
              <a:spcBef>
                <a:spcPts val="0"/>
              </a:spcBef>
              <a:spcAft>
                <a:spcPts val="0"/>
              </a:spcAft>
              <a:buClr>
                <a:schemeClr val="dk1"/>
              </a:buClr>
              <a:buSzPts val="1100"/>
              <a:buFont typeface="Arial"/>
              <a:buNone/>
            </a:pPr>
            <a:r>
              <a:rPr lang="en"/>
              <a:t>week [52], rendering these techniques hard to scale in the</a:t>
            </a:r>
            <a:endParaRPr/>
          </a:p>
          <a:p>
            <a:pPr indent="0" lvl="0" marL="0" rtl="0" algn="l">
              <a:spcBef>
                <a:spcPts val="0"/>
              </a:spcBef>
              <a:spcAft>
                <a:spcPts val="0"/>
              </a:spcAft>
              <a:buNone/>
            </a:pPr>
            <a:r>
              <a:rPr lang="en"/>
              <a:t>presence of a large number of crashes induced by fuzzing.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93bf7ecf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93bf7ecf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Statistical Root Cause Analysis (RCA) presented in the image identifies the correlation between the value of </a:t>
            </a:r>
            <a:r>
              <a:rPr lang="en">
                <a:solidFill>
                  <a:srgbClr val="188038"/>
                </a:solidFill>
                <a:latin typeface="Roboto Mono"/>
                <a:ea typeface="Roboto Mono"/>
                <a:cs typeface="Roboto Mono"/>
                <a:sym typeface="Roboto Mono"/>
              </a:rPr>
              <a:t>sect-&gt;sh_size</a:t>
            </a:r>
            <a:r>
              <a:rPr lang="en">
                <a:solidFill>
                  <a:schemeClr val="dk1"/>
                </a:solidFill>
              </a:rPr>
              <a:t> and the program crash. Here's a detailed breakdown of the explanation: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1. Root Cause Identification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root cause of the crash is that </a:t>
            </a:r>
            <a:r>
              <a:rPr lang="en">
                <a:solidFill>
                  <a:srgbClr val="188038"/>
                </a:solidFill>
                <a:latin typeface="Roboto Mono"/>
                <a:ea typeface="Roboto Mono"/>
                <a:cs typeface="Roboto Mono"/>
                <a:sym typeface="Roboto Mono"/>
              </a:rPr>
              <a:t>sect-&gt;sh_size</a:t>
            </a:r>
            <a:r>
              <a:rPr lang="en">
                <a:solidFill>
                  <a:schemeClr val="dk1"/>
                </a:solidFill>
              </a:rPr>
              <a:t> is </a:t>
            </a:r>
            <a:r>
              <a:rPr b="1" lang="en">
                <a:solidFill>
                  <a:schemeClr val="dk1"/>
                </a:solidFill>
              </a:rPr>
              <a:t>less than 8</a:t>
            </a:r>
            <a:r>
              <a:rPr lang="en">
                <a:solidFill>
                  <a:schemeClr val="dk1"/>
                </a:solidFill>
              </a:rPr>
              <a:t>, which leads to: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Insufficient memory allocation.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Incorrect or out-of-bounds pointer dereferencing during iterations in the </a:t>
            </a:r>
            <a:r>
              <a:rPr lang="en">
                <a:solidFill>
                  <a:srgbClr val="188038"/>
                </a:solidFill>
                <a:latin typeface="Roboto Mono"/>
                <a:ea typeface="Roboto Mono"/>
                <a:cs typeface="Roboto Mono"/>
                <a:sym typeface="Roboto Mono"/>
              </a:rPr>
              <a:t>while</a:t>
            </a:r>
            <a:r>
              <a:rPr lang="en">
                <a:solidFill>
                  <a:schemeClr val="dk1"/>
                </a:solidFill>
              </a:rPr>
              <a:t> loop.</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 Program Logic</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loop processes memory blocks by incrementing </a:t>
            </a:r>
            <a:r>
              <a:rPr lang="en">
                <a:solidFill>
                  <a:srgbClr val="188038"/>
                </a:solidFill>
                <a:latin typeface="Roboto Mono"/>
                <a:ea typeface="Roboto Mono"/>
                <a:cs typeface="Roboto Mono"/>
                <a:sym typeface="Roboto Mono"/>
              </a:rPr>
              <a:t>offset</a:t>
            </a:r>
            <a:r>
              <a:rPr lang="en">
                <a:solidFill>
                  <a:schemeClr val="dk1"/>
                </a:solidFill>
              </a:rPr>
              <a:t> with </a:t>
            </a:r>
            <a:r>
              <a:rPr lang="en">
                <a:solidFill>
                  <a:srgbClr val="188038"/>
                </a:solidFill>
                <a:latin typeface="Roboto Mono"/>
                <a:ea typeface="Roboto Mono"/>
                <a:cs typeface="Roboto Mono"/>
                <a:sym typeface="Roboto Mono"/>
              </a:rPr>
              <a:t>option-&gt;size</a:t>
            </a:r>
            <a:r>
              <a:rPr lang="en">
                <a:solidFill>
                  <a:schemeClr val="dk1"/>
                </a:solidFill>
              </a:rPr>
              <a:t> until </a:t>
            </a:r>
            <a:r>
              <a:rPr lang="en">
                <a:solidFill>
                  <a:srgbClr val="188038"/>
                </a:solidFill>
                <a:latin typeface="Roboto Mono"/>
                <a:ea typeface="Roboto Mono"/>
                <a:cs typeface="Roboto Mono"/>
                <a:sym typeface="Roboto Mono"/>
              </a:rPr>
              <a:t>offset &lt;= sect-&gt;sh_size - sizeof(*eopt)</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a:t>
            </a:r>
            <a:r>
              <a:rPr lang="en">
                <a:solidFill>
                  <a:srgbClr val="188038"/>
                </a:solidFill>
                <a:latin typeface="Roboto Mono"/>
                <a:ea typeface="Roboto Mono"/>
                <a:cs typeface="Roboto Mono"/>
                <a:sym typeface="Roboto Mono"/>
              </a:rPr>
              <a:t>sect-&gt;sh_size &lt; 8</a:t>
            </a:r>
            <a:r>
              <a:rPr lang="en">
                <a:solidFill>
                  <a:schemeClr val="dk1"/>
                </a:solidFill>
              </a:rPr>
              <a:t>, it affects the allocation and leads to undefined behavior or a crash, as the allocated memory block might not support the expected structure.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Statistical Relationship</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value of </a:t>
            </a:r>
            <a:r>
              <a:rPr lang="en">
                <a:solidFill>
                  <a:srgbClr val="188038"/>
                </a:solidFill>
                <a:latin typeface="Roboto Mono"/>
                <a:ea typeface="Roboto Mono"/>
                <a:cs typeface="Roboto Mono"/>
                <a:sym typeface="Roboto Mono"/>
              </a:rPr>
              <a:t>sect-&gt;sh_size</a:t>
            </a:r>
            <a:r>
              <a:rPr lang="en">
                <a:solidFill>
                  <a:schemeClr val="dk1"/>
                </a:solidFill>
              </a:rPr>
              <a:t> directly correlates with the stability of the program: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rgbClr val="188038"/>
                </a:solidFill>
                <a:latin typeface="Roboto Mono"/>
                <a:ea typeface="Roboto Mono"/>
                <a:cs typeface="Roboto Mono"/>
                <a:sym typeface="Roboto Mono"/>
              </a:rPr>
              <a:t>sect-&gt;sh_size</a:t>
            </a:r>
            <a:r>
              <a:rPr b="1" lang="en">
                <a:solidFill>
                  <a:schemeClr val="dk1"/>
                </a:solidFill>
              </a:rPr>
              <a:t> &lt; 8</a:t>
            </a:r>
            <a:r>
              <a:rPr lang="en">
                <a:solidFill>
                  <a:schemeClr val="dk1"/>
                </a:solidFill>
              </a:rPr>
              <a:t>: The program is highly prone to crashes because the required memory block is too small to process data correctly.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rgbClr val="188038"/>
                </a:solidFill>
                <a:latin typeface="Roboto Mono"/>
                <a:ea typeface="Roboto Mono"/>
                <a:cs typeface="Roboto Mono"/>
                <a:sym typeface="Roboto Mono"/>
              </a:rPr>
              <a:t>sect-&gt;sh_size</a:t>
            </a:r>
            <a:r>
              <a:rPr b="1" lang="en">
                <a:solidFill>
                  <a:schemeClr val="dk1"/>
                </a:solidFill>
              </a:rPr>
              <a:t> ≥ 8</a:t>
            </a:r>
            <a:r>
              <a:rPr lang="en">
                <a:solidFill>
                  <a:schemeClr val="dk1"/>
                </a:solidFill>
              </a:rPr>
              <a:t>: The program functions as intended, with no crashes, since the allocated memory suffices for the operations.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Visualization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graph clearly shows: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Red bugs</a:t>
            </a:r>
            <a:r>
              <a:rPr lang="en">
                <a:solidFill>
                  <a:schemeClr val="dk1"/>
                </a:solidFill>
              </a:rPr>
              <a:t>: Crashes occur when </a:t>
            </a:r>
            <a:r>
              <a:rPr lang="en">
                <a:solidFill>
                  <a:srgbClr val="188038"/>
                </a:solidFill>
                <a:latin typeface="Roboto Mono"/>
                <a:ea typeface="Roboto Mono"/>
                <a:cs typeface="Roboto Mono"/>
                <a:sym typeface="Roboto Mono"/>
              </a:rPr>
              <a:t>sect-&gt;sh_size</a:t>
            </a:r>
            <a:r>
              <a:rPr lang="en">
                <a:solidFill>
                  <a:schemeClr val="dk1"/>
                </a:solidFill>
              </a:rPr>
              <a:t> is less than 8.</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Green checkmarks</a:t>
            </a:r>
            <a:r>
              <a:rPr lang="en">
                <a:solidFill>
                  <a:schemeClr val="dk1"/>
                </a:solidFill>
              </a:rPr>
              <a:t>: The program runs successfully when </a:t>
            </a:r>
            <a:r>
              <a:rPr lang="en">
                <a:solidFill>
                  <a:srgbClr val="188038"/>
                </a:solidFill>
                <a:latin typeface="Roboto Mono"/>
                <a:ea typeface="Roboto Mono"/>
                <a:cs typeface="Roboto Mono"/>
                <a:sym typeface="Roboto Mono"/>
              </a:rPr>
              <a:t>sect-&gt;sh_size</a:t>
            </a:r>
            <a:r>
              <a:rPr lang="en">
                <a:solidFill>
                  <a:schemeClr val="dk1"/>
                </a:solidFill>
              </a:rPr>
              <a:t> is 8 or greater.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Values like </a:t>
            </a:r>
            <a:r>
              <a:rPr lang="en">
                <a:solidFill>
                  <a:srgbClr val="188038"/>
                </a:solidFill>
                <a:latin typeface="Roboto Mono"/>
                <a:ea typeface="Roboto Mono"/>
                <a:cs typeface="Roboto Mono"/>
                <a:sym typeface="Roboto Mono"/>
              </a:rPr>
              <a:t>sect-&gt;sh_size = 8, 9, 10, etc.</a:t>
            </a:r>
            <a:r>
              <a:rPr lang="en">
                <a:solidFill>
                  <a:schemeClr val="dk1"/>
                </a:solidFill>
              </a:rPr>
              <a:t> indicate stable program behavior, while values below 8 consistently lead to failures.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5. Strong Correlation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analysis establishes a strong correlation between the value of </a:t>
            </a:r>
            <a:r>
              <a:rPr lang="en">
                <a:solidFill>
                  <a:srgbClr val="188038"/>
                </a:solidFill>
                <a:latin typeface="Roboto Mono"/>
                <a:ea typeface="Roboto Mono"/>
                <a:cs typeface="Roboto Mono"/>
                <a:sym typeface="Roboto Mono"/>
              </a:rPr>
              <a:t>sect-&gt;sh_size</a:t>
            </a:r>
            <a:r>
              <a:rPr lang="en">
                <a:solidFill>
                  <a:schemeClr val="dk1"/>
                </a:solidFill>
              </a:rPr>
              <a:t> and the program's behavior (crash or success).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statistical relationship directly highlights that </a:t>
            </a:r>
            <a:r>
              <a:rPr b="1" lang="en">
                <a:solidFill>
                  <a:schemeClr val="dk1"/>
                </a:solidFill>
              </a:rPr>
              <a:t>validating and ensuring </a:t>
            </a:r>
            <a:r>
              <a:rPr b="1" lang="en">
                <a:solidFill>
                  <a:srgbClr val="188038"/>
                </a:solidFill>
                <a:latin typeface="Roboto Mono"/>
                <a:ea typeface="Roboto Mono"/>
                <a:cs typeface="Roboto Mono"/>
                <a:sym typeface="Roboto Mono"/>
              </a:rPr>
              <a:t>sect-&gt;sh_size &gt;= 8</a:t>
            </a:r>
            <a:r>
              <a:rPr b="1" lang="en">
                <a:solidFill>
                  <a:schemeClr val="dk1"/>
                </a:solidFill>
              </a:rPr>
              <a:t> before allocation and processing can prevent crashes.</a:t>
            </a:r>
            <a:endParaRPr b="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6. Preventive Measures</a:t>
            </a:r>
            <a:endParaRPr b="1" sz="1300">
              <a:solidFill>
                <a:schemeClr val="dk1"/>
              </a:solidFill>
            </a:endParaRPr>
          </a:p>
          <a:p>
            <a:pPr indent="0" lvl="0" marL="0" rtl="0" algn="l">
              <a:spcBef>
                <a:spcPts val="400"/>
              </a:spcBef>
              <a:spcAft>
                <a:spcPts val="0"/>
              </a:spcAft>
              <a:buNone/>
            </a:pPr>
            <a:r>
              <a:rPr lang="en">
                <a:solidFill>
                  <a:schemeClr val="dk1"/>
                </a:solidFill>
              </a:rPr>
              <a:t>Add a check for </a:t>
            </a:r>
            <a:r>
              <a:rPr lang="en">
                <a:solidFill>
                  <a:srgbClr val="188038"/>
                </a:solidFill>
                <a:latin typeface="Roboto Mono"/>
                <a:ea typeface="Roboto Mono"/>
                <a:cs typeface="Roboto Mono"/>
                <a:sym typeface="Roboto Mono"/>
              </a:rPr>
              <a:t>sect-&gt;sh_size</a:t>
            </a:r>
            <a:r>
              <a:rPr lang="en">
                <a:solidFill>
                  <a:schemeClr val="dk1"/>
                </a:solidFill>
              </a:rPr>
              <a:t> before proceeding with allocation and processing:</a:t>
            </a:r>
            <a:br>
              <a:rPr lang="en">
                <a:solidFill>
                  <a:schemeClr val="dk1"/>
                </a:solidFill>
              </a:rPr>
            </a:br>
            <a:r>
              <a:rPr lang="en">
                <a:solidFill>
                  <a:schemeClr val="dk1"/>
                </a:solidFill>
              </a:rPr>
              <a:t> if (sect-&gt;sh_size &lt; 8) {</a:t>
            </a:r>
            <a:endParaRPr>
              <a:solidFill>
                <a:schemeClr val="dk1"/>
              </a:solidFill>
            </a:endParaRPr>
          </a:p>
          <a:p>
            <a:pPr indent="0" lvl="0" marL="0" rtl="0" algn="l">
              <a:spcBef>
                <a:spcPts val="0"/>
              </a:spcBef>
              <a:spcAft>
                <a:spcPts val="0"/>
              </a:spcAft>
              <a:buNone/>
            </a:pPr>
            <a:r>
              <a:rPr lang="en">
                <a:solidFill>
                  <a:schemeClr val="dk1"/>
                </a:solidFill>
              </a:rPr>
              <a:t>    // Handle error or skip processing</a:t>
            </a:r>
            <a:endParaRPr>
              <a:solidFill>
                <a:schemeClr val="dk1"/>
              </a:solidFill>
            </a:endParaRPr>
          </a:p>
          <a:p>
            <a:pPr indent="0" lvl="0" marL="0" rtl="0" algn="l">
              <a:spcBef>
                <a:spcPts val="0"/>
              </a:spcBef>
              <a:spcAft>
                <a:spcPts val="0"/>
              </a:spcAft>
              <a:buNone/>
            </a:pPr>
            <a:r>
              <a:rPr lang="en">
                <a:solidFill>
                  <a:schemeClr val="dk1"/>
                </a:solidFill>
              </a:rPr>
              <a:t>    return ERROR;</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ensures that no operations proceed on an insufficient memory block, avoiding crashes.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summary, the statistical RCA proves that crashes consistently occur when </a:t>
            </a:r>
            <a:r>
              <a:rPr lang="en">
                <a:solidFill>
                  <a:srgbClr val="188038"/>
                </a:solidFill>
                <a:latin typeface="Roboto Mono"/>
                <a:ea typeface="Roboto Mono"/>
                <a:cs typeface="Roboto Mono"/>
                <a:sym typeface="Roboto Mono"/>
              </a:rPr>
              <a:t>sect-&gt;sh_size &lt; 8</a:t>
            </a:r>
            <a:r>
              <a:rPr lang="en">
                <a:solidFill>
                  <a:schemeClr val="dk1"/>
                </a:solidFill>
              </a:rPr>
              <a:t> and are avoided when this value meets or exceeds the minimum threshold of 8. This highlights the importance of input validation and boundary checks in avoiding such issues.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93bf7ecf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93bf7ecf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diagram illustrates the process of </a:t>
            </a:r>
            <a:r>
              <a:rPr b="1" lang="en">
                <a:solidFill>
                  <a:schemeClr val="dk1"/>
                </a:solidFill>
              </a:rPr>
              <a:t>Statistical Root Cause Analysis</a:t>
            </a:r>
            <a:r>
              <a:rPr lang="en">
                <a:solidFill>
                  <a:schemeClr val="dk1"/>
                </a:solidFill>
              </a:rPr>
              <a:t> (RCA):</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Test Case Collection: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Collect a mix of test cases, including both passing (green checkmarks) and failing (red bugs).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Predicate Construction and Correlation Analysis: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Identify predicates (conditions or rules, e.g., </a:t>
            </a:r>
            <a:r>
              <a:rPr lang="en">
                <a:solidFill>
                  <a:srgbClr val="188038"/>
                </a:solidFill>
                <a:latin typeface="Roboto Mono"/>
                <a:ea typeface="Roboto Mono"/>
                <a:cs typeface="Roboto Mono"/>
                <a:sym typeface="Roboto Mono"/>
              </a:rPr>
              <a:t>p1: x &lt; 10</a:t>
            </a:r>
            <a:r>
              <a:rPr lang="en">
                <a:solidFill>
                  <a:schemeClr val="dk1"/>
                </a:solidFill>
              </a:rPr>
              <a:t>, </a:t>
            </a:r>
            <a:r>
              <a:rPr lang="en">
                <a:solidFill>
                  <a:srgbClr val="188038"/>
                </a:solidFill>
                <a:latin typeface="Roboto Mono"/>
                <a:ea typeface="Roboto Mono"/>
                <a:cs typeface="Roboto Mono"/>
                <a:sym typeface="Roboto Mono"/>
              </a:rPr>
              <a:t>p2: y &gt; 0</a:t>
            </a:r>
            <a:r>
              <a:rPr lang="en">
                <a:solidFill>
                  <a:schemeClr val="dk1"/>
                </a:solidFill>
              </a:rPr>
              <a:t>) that differentiate passing and failing test cases.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Perform correlation analysis to group failing cases based on shared conditions.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Ranking: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Rank the identified predicates based on their correlation strength and significance in causing failures.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prioritization helps identify the most likely root causes of the failures.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Open Sans Light"/>
              <a:buNone/>
              <a:defRPr i="1" sz="24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y-side">
  <p:cSld name="CUSTOM_2">
    <p:spTree>
      <p:nvGrpSpPr>
        <p:cNvPr id="44" name="Shape 44"/>
        <p:cNvGrpSpPr/>
        <p:nvPr/>
      </p:nvGrpSpPr>
      <p:grpSpPr>
        <a:xfrm>
          <a:off x="0" y="0"/>
          <a:ext cx="0" cy="0"/>
          <a:chOff x="0" y="0"/>
          <a:chExt cx="0" cy="0"/>
        </a:xfrm>
      </p:grpSpPr>
      <p:sp>
        <p:nvSpPr>
          <p:cNvPr id="45" name="Google Shape;45;p11"/>
          <p:cNvSpPr txBox="1"/>
          <p:nvPr>
            <p:ph type="title"/>
          </p:nvPr>
        </p:nvSpPr>
        <p:spPr>
          <a:xfrm>
            <a:off x="311700" y="2285400"/>
            <a:ext cx="38184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Open Sans Medium"/>
                <a:ea typeface="Open Sans Medium"/>
                <a:cs typeface="Open Sans Medium"/>
                <a:sym typeface="Open Sans Medium"/>
              </a:defRPr>
            </a:lvl2pPr>
            <a:lvl3pPr lvl="2">
              <a:spcBef>
                <a:spcPts val="0"/>
              </a:spcBef>
              <a:spcAft>
                <a:spcPts val="0"/>
              </a:spcAft>
              <a:buSzPts val="2800"/>
              <a:buNone/>
              <a:defRPr>
                <a:latin typeface="Open Sans Medium"/>
                <a:ea typeface="Open Sans Medium"/>
                <a:cs typeface="Open Sans Medium"/>
                <a:sym typeface="Open Sans Medium"/>
              </a:defRPr>
            </a:lvl3pPr>
            <a:lvl4pPr lvl="3">
              <a:spcBef>
                <a:spcPts val="0"/>
              </a:spcBef>
              <a:spcAft>
                <a:spcPts val="0"/>
              </a:spcAft>
              <a:buSzPts val="2800"/>
              <a:buNone/>
              <a:defRPr>
                <a:latin typeface="Open Sans Medium"/>
                <a:ea typeface="Open Sans Medium"/>
                <a:cs typeface="Open Sans Medium"/>
                <a:sym typeface="Open Sans Medium"/>
              </a:defRPr>
            </a:lvl4pPr>
            <a:lvl5pPr lvl="4">
              <a:spcBef>
                <a:spcPts val="0"/>
              </a:spcBef>
              <a:spcAft>
                <a:spcPts val="0"/>
              </a:spcAft>
              <a:buSzPts val="2800"/>
              <a:buNone/>
              <a:defRPr>
                <a:latin typeface="Open Sans Medium"/>
                <a:ea typeface="Open Sans Medium"/>
                <a:cs typeface="Open Sans Medium"/>
                <a:sym typeface="Open Sans Medium"/>
              </a:defRPr>
            </a:lvl5pPr>
            <a:lvl6pPr lvl="5">
              <a:spcBef>
                <a:spcPts val="0"/>
              </a:spcBef>
              <a:spcAft>
                <a:spcPts val="0"/>
              </a:spcAft>
              <a:buSzPts val="2800"/>
              <a:buNone/>
              <a:defRPr>
                <a:latin typeface="Open Sans Medium"/>
                <a:ea typeface="Open Sans Medium"/>
                <a:cs typeface="Open Sans Medium"/>
                <a:sym typeface="Open Sans Medium"/>
              </a:defRPr>
            </a:lvl6pPr>
            <a:lvl7pPr lvl="6">
              <a:spcBef>
                <a:spcPts val="0"/>
              </a:spcBef>
              <a:spcAft>
                <a:spcPts val="0"/>
              </a:spcAft>
              <a:buSzPts val="2800"/>
              <a:buNone/>
              <a:defRPr>
                <a:latin typeface="Open Sans Medium"/>
                <a:ea typeface="Open Sans Medium"/>
                <a:cs typeface="Open Sans Medium"/>
                <a:sym typeface="Open Sans Medium"/>
              </a:defRPr>
            </a:lvl7pPr>
            <a:lvl8pPr lvl="7">
              <a:spcBef>
                <a:spcPts val="0"/>
              </a:spcBef>
              <a:spcAft>
                <a:spcPts val="0"/>
              </a:spcAft>
              <a:buSzPts val="2800"/>
              <a:buNone/>
              <a:defRPr>
                <a:latin typeface="Open Sans Medium"/>
                <a:ea typeface="Open Sans Medium"/>
                <a:cs typeface="Open Sans Medium"/>
                <a:sym typeface="Open Sans Medium"/>
              </a:defRPr>
            </a:lvl8pPr>
            <a:lvl9pPr lvl="8">
              <a:spcBef>
                <a:spcPts val="0"/>
              </a:spcBef>
              <a:spcAft>
                <a:spcPts val="0"/>
              </a:spcAft>
              <a:buSzPts val="2800"/>
              <a:buNone/>
              <a:defRPr>
                <a:latin typeface="Open Sans Medium"/>
                <a:ea typeface="Open Sans Medium"/>
                <a:cs typeface="Open Sans Medium"/>
                <a:sym typeface="Open Sans Medium"/>
              </a:defRPr>
            </a:lvl9pPr>
          </a:lstStyle>
          <a:p/>
        </p:txBody>
      </p:sp>
      <p:sp>
        <p:nvSpPr>
          <p:cNvPr id="46" name="Google Shape;46;p11"/>
          <p:cNvSpPr txBox="1"/>
          <p:nvPr>
            <p:ph idx="1" type="body"/>
          </p:nvPr>
        </p:nvSpPr>
        <p:spPr>
          <a:xfrm>
            <a:off x="4340125" y="354600"/>
            <a:ext cx="4463400" cy="4434300"/>
          </a:xfrm>
          <a:prstGeom prst="rect">
            <a:avLst/>
          </a:prstGeom>
        </p:spPr>
        <p:txBody>
          <a:bodyPr anchorCtr="0" anchor="ctr" bIns="91425" lIns="91425" spcFirstLastPara="1" rIns="91425" wrap="square" tIns="91425">
            <a:noAutofit/>
          </a:bodyPr>
          <a:lstStyle>
            <a:lvl1pPr indent="-342900" lvl="0" marL="457200">
              <a:lnSpc>
                <a:spcPct val="150000"/>
              </a:lnSpc>
              <a:spcBef>
                <a:spcPts val="0"/>
              </a:spcBef>
              <a:spcAft>
                <a:spcPts val="0"/>
              </a:spcAft>
              <a:buSzPts val="1800"/>
              <a:buChar char="●"/>
              <a:defRPr/>
            </a:lvl1pPr>
            <a:lvl2pPr indent="-317500" lvl="1" marL="914400">
              <a:lnSpc>
                <a:spcPct val="150000"/>
              </a:lnSpc>
              <a:spcBef>
                <a:spcPts val="0"/>
              </a:spcBef>
              <a:spcAft>
                <a:spcPts val="0"/>
              </a:spcAft>
              <a:buSzPts val="1400"/>
              <a:buChar char="○"/>
              <a:defRPr/>
            </a:lvl2pPr>
            <a:lvl3pPr indent="-317500" lvl="2" marL="1371600">
              <a:lnSpc>
                <a:spcPct val="150000"/>
              </a:lnSpc>
              <a:spcBef>
                <a:spcPts val="0"/>
              </a:spcBef>
              <a:spcAft>
                <a:spcPts val="0"/>
              </a:spcAft>
              <a:buSzPts val="1400"/>
              <a:buChar char="■"/>
              <a:defRPr/>
            </a:lvl3pPr>
            <a:lvl4pPr indent="-317500" lvl="3" marL="1828800">
              <a:lnSpc>
                <a:spcPct val="150000"/>
              </a:lnSpc>
              <a:spcBef>
                <a:spcPts val="0"/>
              </a:spcBef>
              <a:spcAft>
                <a:spcPts val="0"/>
              </a:spcAft>
              <a:buSzPts val="1400"/>
              <a:buChar char="●"/>
              <a:defRPr/>
            </a:lvl4pPr>
            <a:lvl5pPr indent="-317500" lvl="4" marL="2286000">
              <a:lnSpc>
                <a:spcPct val="150000"/>
              </a:lnSpc>
              <a:spcBef>
                <a:spcPts val="0"/>
              </a:spcBef>
              <a:spcAft>
                <a:spcPts val="0"/>
              </a:spcAft>
              <a:buSzPts val="1400"/>
              <a:buChar char="○"/>
              <a:defRPr/>
            </a:lvl5pPr>
            <a:lvl6pPr indent="-317500" lvl="5" marL="2743200">
              <a:lnSpc>
                <a:spcPct val="150000"/>
              </a:lnSpc>
              <a:spcBef>
                <a:spcPts val="0"/>
              </a:spcBef>
              <a:spcAft>
                <a:spcPts val="0"/>
              </a:spcAft>
              <a:buSzPts val="1400"/>
              <a:buChar char="■"/>
              <a:defRPr/>
            </a:lvl6pPr>
            <a:lvl7pPr indent="-317500" lvl="6" marL="3200400">
              <a:lnSpc>
                <a:spcPct val="150000"/>
              </a:lnSpc>
              <a:spcBef>
                <a:spcPts val="0"/>
              </a:spcBef>
              <a:spcAft>
                <a:spcPts val="0"/>
              </a:spcAft>
              <a:buSzPts val="1400"/>
              <a:buChar char="●"/>
              <a:defRPr/>
            </a:lvl7pPr>
            <a:lvl8pPr indent="-317500" lvl="7" marL="3657600">
              <a:lnSpc>
                <a:spcPct val="150000"/>
              </a:lnSpc>
              <a:spcBef>
                <a:spcPts val="0"/>
              </a:spcBef>
              <a:spcAft>
                <a:spcPts val="0"/>
              </a:spcAft>
              <a:buSzPts val="1400"/>
              <a:buChar char="○"/>
              <a:defRPr/>
            </a:lvl8pPr>
            <a:lvl9pPr indent="-317500" lvl="8" marL="4114800">
              <a:lnSpc>
                <a:spcPct val="150000"/>
              </a:lnSpc>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47" name="Shape 47"/>
        <p:cNvGrpSpPr/>
        <p:nvPr/>
      </p:nvGrpSpPr>
      <p:grpSpPr>
        <a:xfrm>
          <a:off x="0" y="0"/>
          <a:ext cx="0" cy="0"/>
          <a:chOff x="0" y="0"/>
          <a:chExt cx="0" cy="0"/>
        </a:xfrm>
      </p:grpSpPr>
      <p:sp>
        <p:nvSpPr>
          <p:cNvPr id="48" name="Google Shape;48;p12"/>
          <p:cNvSpPr txBox="1"/>
          <p:nvPr>
            <p:ph type="title"/>
          </p:nvPr>
        </p:nvSpPr>
        <p:spPr>
          <a:xfrm>
            <a:off x="2475950" y="299975"/>
            <a:ext cx="6356400" cy="3870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4800"/>
              <a:buFont typeface="Open Sans Light"/>
              <a:buNone/>
              <a:defRPr sz="4800">
                <a:solidFill>
                  <a:schemeClr val="dk2"/>
                </a:solidFill>
                <a:latin typeface="Open Sans Light"/>
                <a:ea typeface="Open Sans Light"/>
                <a:cs typeface="Open Sans Light"/>
                <a:sym typeface="Open Sans Light"/>
              </a:defRPr>
            </a:lvl1pPr>
            <a:lvl2pPr lvl="1">
              <a:spcBef>
                <a:spcPts val="0"/>
              </a:spcBef>
              <a:spcAft>
                <a:spcPts val="0"/>
              </a:spcAft>
              <a:buSzPts val="2800"/>
              <a:buNone/>
              <a:defRPr>
                <a:latin typeface="Open Sans Medium"/>
                <a:ea typeface="Open Sans Medium"/>
                <a:cs typeface="Open Sans Medium"/>
                <a:sym typeface="Open Sans Medium"/>
              </a:defRPr>
            </a:lvl2pPr>
            <a:lvl3pPr lvl="2">
              <a:spcBef>
                <a:spcPts val="0"/>
              </a:spcBef>
              <a:spcAft>
                <a:spcPts val="0"/>
              </a:spcAft>
              <a:buSzPts val="2800"/>
              <a:buNone/>
              <a:defRPr>
                <a:latin typeface="Open Sans Medium"/>
                <a:ea typeface="Open Sans Medium"/>
                <a:cs typeface="Open Sans Medium"/>
                <a:sym typeface="Open Sans Medium"/>
              </a:defRPr>
            </a:lvl3pPr>
            <a:lvl4pPr lvl="3">
              <a:spcBef>
                <a:spcPts val="0"/>
              </a:spcBef>
              <a:spcAft>
                <a:spcPts val="0"/>
              </a:spcAft>
              <a:buSzPts val="2800"/>
              <a:buNone/>
              <a:defRPr>
                <a:latin typeface="Open Sans Medium"/>
                <a:ea typeface="Open Sans Medium"/>
                <a:cs typeface="Open Sans Medium"/>
                <a:sym typeface="Open Sans Medium"/>
              </a:defRPr>
            </a:lvl4pPr>
            <a:lvl5pPr lvl="4">
              <a:spcBef>
                <a:spcPts val="0"/>
              </a:spcBef>
              <a:spcAft>
                <a:spcPts val="0"/>
              </a:spcAft>
              <a:buSzPts val="2800"/>
              <a:buNone/>
              <a:defRPr>
                <a:latin typeface="Open Sans Medium"/>
                <a:ea typeface="Open Sans Medium"/>
                <a:cs typeface="Open Sans Medium"/>
                <a:sym typeface="Open Sans Medium"/>
              </a:defRPr>
            </a:lvl5pPr>
            <a:lvl6pPr lvl="5">
              <a:spcBef>
                <a:spcPts val="0"/>
              </a:spcBef>
              <a:spcAft>
                <a:spcPts val="0"/>
              </a:spcAft>
              <a:buSzPts val="2800"/>
              <a:buNone/>
              <a:defRPr>
                <a:latin typeface="Open Sans Medium"/>
                <a:ea typeface="Open Sans Medium"/>
                <a:cs typeface="Open Sans Medium"/>
                <a:sym typeface="Open Sans Medium"/>
              </a:defRPr>
            </a:lvl6pPr>
            <a:lvl7pPr lvl="6">
              <a:spcBef>
                <a:spcPts val="0"/>
              </a:spcBef>
              <a:spcAft>
                <a:spcPts val="0"/>
              </a:spcAft>
              <a:buSzPts val="2800"/>
              <a:buNone/>
              <a:defRPr>
                <a:latin typeface="Open Sans Medium"/>
                <a:ea typeface="Open Sans Medium"/>
                <a:cs typeface="Open Sans Medium"/>
                <a:sym typeface="Open Sans Medium"/>
              </a:defRPr>
            </a:lvl7pPr>
            <a:lvl8pPr lvl="7">
              <a:spcBef>
                <a:spcPts val="0"/>
              </a:spcBef>
              <a:spcAft>
                <a:spcPts val="0"/>
              </a:spcAft>
              <a:buSzPts val="2800"/>
              <a:buNone/>
              <a:defRPr>
                <a:latin typeface="Open Sans Medium"/>
                <a:ea typeface="Open Sans Medium"/>
                <a:cs typeface="Open Sans Medium"/>
                <a:sym typeface="Open Sans Medium"/>
              </a:defRPr>
            </a:lvl8pPr>
            <a:lvl9pPr lvl="8">
              <a:spcBef>
                <a:spcPts val="0"/>
              </a:spcBef>
              <a:spcAft>
                <a:spcPts val="0"/>
              </a:spcAft>
              <a:buSzPts val="2800"/>
              <a:buNone/>
              <a:defRPr>
                <a:latin typeface="Open Sans Medium"/>
                <a:ea typeface="Open Sans Medium"/>
                <a:cs typeface="Open Sans Medium"/>
                <a:sym typeface="Open Sans Medium"/>
              </a:defRPr>
            </a:lvl9pPr>
          </a:lstStyle>
          <a:p/>
        </p:txBody>
      </p:sp>
      <p:pic>
        <p:nvPicPr>
          <p:cNvPr id="49" name="Google Shape;49;p12"/>
          <p:cNvPicPr preferRelativeResize="0"/>
          <p:nvPr/>
        </p:nvPicPr>
        <p:blipFill>
          <a:blip r:embed="rId2">
            <a:alphaModFix/>
          </a:blip>
          <a:stretch>
            <a:fillRect/>
          </a:stretch>
        </p:blipFill>
        <p:spPr>
          <a:xfrm>
            <a:off x="311700" y="299975"/>
            <a:ext cx="1885550" cy="1269600"/>
          </a:xfrm>
          <a:prstGeom prst="rect">
            <a:avLst/>
          </a:prstGeom>
          <a:noFill/>
          <a:ln>
            <a:noFill/>
          </a:ln>
        </p:spPr>
      </p:pic>
      <p:sp>
        <p:nvSpPr>
          <p:cNvPr id="50" name="Google Shape;50;p12"/>
          <p:cNvSpPr txBox="1"/>
          <p:nvPr>
            <p:ph idx="1" type="subTitle"/>
          </p:nvPr>
        </p:nvSpPr>
        <p:spPr>
          <a:xfrm>
            <a:off x="2475950" y="4170875"/>
            <a:ext cx="6356400" cy="6402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Open Sans Light"/>
              <a:buNone/>
              <a:defRPr i="1">
                <a:latin typeface="Open Sans Light"/>
                <a:ea typeface="Open Sans Light"/>
                <a:cs typeface="Open Sans Light"/>
                <a:sym typeface="Open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1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number">
  <p:cSld name="SECTION_TITLE_AND_DESCRIPTION">
    <p:spTree>
      <p:nvGrpSpPr>
        <p:cNvPr id="54" name="Shape 54"/>
        <p:cNvGrpSpPr/>
        <p:nvPr/>
      </p:nvGrpSpPr>
      <p:grpSpPr>
        <a:xfrm>
          <a:off x="0" y="0"/>
          <a:ext cx="0" cy="0"/>
          <a:chOff x="0" y="0"/>
          <a:chExt cx="0" cy="0"/>
        </a:xfrm>
      </p:grpSpPr>
      <p:sp>
        <p:nvSpPr>
          <p:cNvPr id="55" name="Google Shape;55;p14"/>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title"/>
          </p:nvPr>
        </p:nvSpPr>
        <p:spPr>
          <a:xfrm>
            <a:off x="265500" y="1830475"/>
            <a:ext cx="4045200" cy="148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hasCustomPrompt="1" idx="2" type="title"/>
          </p:nvPr>
        </p:nvSpPr>
        <p:spPr>
          <a:xfrm>
            <a:off x="4979700" y="1590000"/>
            <a:ext cx="3756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9" name="Google Shape;59;p14"/>
          <p:cNvSpPr txBox="1"/>
          <p:nvPr>
            <p:ph idx="1" type="subTitle"/>
          </p:nvPr>
        </p:nvSpPr>
        <p:spPr>
          <a:xfrm>
            <a:off x="4979700" y="3312775"/>
            <a:ext cx="3756600" cy="537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300"/>
              <a:buNone/>
              <a:defRPr i="1" sz="13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lnSpc>
                <a:spcPct val="150000"/>
              </a:lnSpc>
              <a:spcBef>
                <a:spcPts val="0"/>
              </a:spcBef>
              <a:spcAft>
                <a:spcPts val="0"/>
              </a:spcAft>
              <a:buSzPts val="1800"/>
              <a:buChar char="●"/>
              <a:defRPr/>
            </a:lvl1pPr>
            <a:lvl2pPr indent="-317500" lvl="1" marL="914400" algn="ctr">
              <a:lnSpc>
                <a:spcPct val="150000"/>
              </a:lnSpc>
              <a:spcBef>
                <a:spcPts val="0"/>
              </a:spcBef>
              <a:spcAft>
                <a:spcPts val="0"/>
              </a:spcAft>
              <a:buSzPts val="1400"/>
              <a:buChar char="○"/>
              <a:defRPr/>
            </a:lvl2pPr>
            <a:lvl3pPr indent="-317500" lvl="2" marL="1371600" algn="ctr">
              <a:lnSpc>
                <a:spcPct val="150000"/>
              </a:lnSpc>
              <a:spcBef>
                <a:spcPts val="0"/>
              </a:spcBef>
              <a:spcAft>
                <a:spcPts val="0"/>
              </a:spcAft>
              <a:buSzPts val="1400"/>
              <a:buChar char="■"/>
              <a:defRPr/>
            </a:lvl3pPr>
            <a:lvl4pPr indent="-317500" lvl="3" marL="1828800" algn="ctr">
              <a:lnSpc>
                <a:spcPct val="150000"/>
              </a:lnSpc>
              <a:spcBef>
                <a:spcPts val="0"/>
              </a:spcBef>
              <a:spcAft>
                <a:spcPts val="0"/>
              </a:spcAft>
              <a:buSzPts val="1400"/>
              <a:buChar char="●"/>
              <a:defRPr/>
            </a:lvl4pPr>
            <a:lvl5pPr indent="-317500" lvl="4" marL="2286000" algn="ctr">
              <a:lnSpc>
                <a:spcPct val="150000"/>
              </a:lnSpc>
              <a:spcBef>
                <a:spcPts val="0"/>
              </a:spcBef>
              <a:spcAft>
                <a:spcPts val="0"/>
              </a:spcAft>
              <a:buSzPts val="1400"/>
              <a:buChar char="○"/>
              <a:defRPr/>
            </a:lvl5pPr>
            <a:lvl6pPr indent="-317500" lvl="5" marL="2743200" algn="ctr">
              <a:lnSpc>
                <a:spcPct val="150000"/>
              </a:lnSpc>
              <a:spcBef>
                <a:spcPts val="0"/>
              </a:spcBef>
              <a:spcAft>
                <a:spcPts val="0"/>
              </a:spcAft>
              <a:buSzPts val="1400"/>
              <a:buChar char="■"/>
              <a:defRPr/>
            </a:lvl6pPr>
            <a:lvl7pPr indent="-317500" lvl="6" marL="3200400" algn="ctr">
              <a:lnSpc>
                <a:spcPct val="150000"/>
              </a:lnSpc>
              <a:spcBef>
                <a:spcPts val="0"/>
              </a:spcBef>
              <a:spcAft>
                <a:spcPts val="0"/>
              </a:spcAft>
              <a:buSzPts val="1400"/>
              <a:buChar char="●"/>
              <a:defRPr/>
            </a:lvl7pPr>
            <a:lvl8pPr indent="-317500" lvl="7" marL="3657600" algn="ctr">
              <a:lnSpc>
                <a:spcPct val="150000"/>
              </a:lnSpc>
              <a:spcBef>
                <a:spcPts val="0"/>
              </a:spcBef>
              <a:spcAft>
                <a:spcPts val="0"/>
              </a:spcAft>
              <a:buSzPts val="1400"/>
              <a:buChar char="○"/>
              <a:defRPr/>
            </a:lvl8pPr>
            <a:lvl9pPr indent="-317500" lvl="8" marL="4114800" algn="ctr">
              <a:lnSpc>
                <a:spcPct val="150000"/>
              </a:lnSpc>
              <a:spcBef>
                <a:spcPts val="0"/>
              </a:spcBef>
              <a:spcAft>
                <a:spcPts val="0"/>
              </a:spcAft>
              <a:buSzPts val="1400"/>
              <a:buChar char="■"/>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p:cSld name="SECTION_HEADER_1">
    <p:spTree>
      <p:nvGrpSpPr>
        <p:cNvPr id="16" name="Shape 16"/>
        <p:cNvGrpSpPr/>
        <p:nvPr/>
      </p:nvGrpSpPr>
      <p:grpSpPr>
        <a:xfrm>
          <a:off x="0" y="0"/>
          <a:ext cx="0" cy="0"/>
          <a:chOff x="0" y="0"/>
          <a:chExt cx="0" cy="0"/>
        </a:xfrm>
      </p:grpSpPr>
      <p:sp>
        <p:nvSpPr>
          <p:cNvPr id="17" name="Google Shape;17;p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Open Sans Light"/>
              <a:buNone/>
              <a:defRPr i="1">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Image)">
  <p:cSld name="SECTION_HEADER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643725"/>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5"/>
          <p:cNvSpPr txBox="1"/>
          <p:nvPr>
            <p:ph idx="1" type="subTitle"/>
          </p:nvPr>
        </p:nvSpPr>
        <p:spPr>
          <a:xfrm>
            <a:off x="311700" y="13270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Open Sans Light"/>
              <a:buNone/>
              <a:defRPr i="1">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onsors (Full Width)">
  <p:cSld name="CUSTOM">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Open Sans Medium"/>
                <a:ea typeface="Open Sans Medium"/>
                <a:cs typeface="Open Sans Medium"/>
                <a:sym typeface="Open Sans Medium"/>
              </a:defRPr>
            </a:lvl2pPr>
            <a:lvl3pPr lvl="2">
              <a:spcBef>
                <a:spcPts val="0"/>
              </a:spcBef>
              <a:spcAft>
                <a:spcPts val="0"/>
              </a:spcAft>
              <a:buSzPts val="2800"/>
              <a:buNone/>
              <a:defRPr>
                <a:latin typeface="Open Sans Medium"/>
                <a:ea typeface="Open Sans Medium"/>
                <a:cs typeface="Open Sans Medium"/>
                <a:sym typeface="Open Sans Medium"/>
              </a:defRPr>
            </a:lvl3pPr>
            <a:lvl4pPr lvl="3">
              <a:spcBef>
                <a:spcPts val="0"/>
              </a:spcBef>
              <a:spcAft>
                <a:spcPts val="0"/>
              </a:spcAft>
              <a:buSzPts val="2800"/>
              <a:buNone/>
              <a:defRPr>
                <a:latin typeface="Open Sans Medium"/>
                <a:ea typeface="Open Sans Medium"/>
                <a:cs typeface="Open Sans Medium"/>
                <a:sym typeface="Open Sans Medium"/>
              </a:defRPr>
            </a:lvl4pPr>
            <a:lvl5pPr lvl="4">
              <a:spcBef>
                <a:spcPts val="0"/>
              </a:spcBef>
              <a:spcAft>
                <a:spcPts val="0"/>
              </a:spcAft>
              <a:buSzPts val="2800"/>
              <a:buNone/>
              <a:defRPr>
                <a:latin typeface="Open Sans Medium"/>
                <a:ea typeface="Open Sans Medium"/>
                <a:cs typeface="Open Sans Medium"/>
                <a:sym typeface="Open Sans Medium"/>
              </a:defRPr>
            </a:lvl5pPr>
            <a:lvl6pPr lvl="5">
              <a:spcBef>
                <a:spcPts val="0"/>
              </a:spcBef>
              <a:spcAft>
                <a:spcPts val="0"/>
              </a:spcAft>
              <a:buSzPts val="2800"/>
              <a:buNone/>
              <a:defRPr>
                <a:latin typeface="Open Sans Medium"/>
                <a:ea typeface="Open Sans Medium"/>
                <a:cs typeface="Open Sans Medium"/>
                <a:sym typeface="Open Sans Medium"/>
              </a:defRPr>
            </a:lvl6pPr>
            <a:lvl7pPr lvl="6">
              <a:spcBef>
                <a:spcPts val="0"/>
              </a:spcBef>
              <a:spcAft>
                <a:spcPts val="0"/>
              </a:spcAft>
              <a:buSzPts val="2800"/>
              <a:buNone/>
              <a:defRPr>
                <a:latin typeface="Open Sans Medium"/>
                <a:ea typeface="Open Sans Medium"/>
                <a:cs typeface="Open Sans Medium"/>
                <a:sym typeface="Open Sans Medium"/>
              </a:defRPr>
            </a:lvl7pPr>
            <a:lvl8pPr lvl="7">
              <a:spcBef>
                <a:spcPts val="0"/>
              </a:spcBef>
              <a:spcAft>
                <a:spcPts val="0"/>
              </a:spcAft>
              <a:buSzPts val="2800"/>
              <a:buNone/>
              <a:defRPr>
                <a:latin typeface="Open Sans Medium"/>
                <a:ea typeface="Open Sans Medium"/>
                <a:cs typeface="Open Sans Medium"/>
                <a:sym typeface="Open Sans Medium"/>
              </a:defRPr>
            </a:lvl8pPr>
            <a:lvl9pPr lvl="8">
              <a:spcBef>
                <a:spcPts val="0"/>
              </a:spcBef>
              <a:spcAft>
                <a:spcPts val="0"/>
              </a:spcAft>
              <a:buSzPts val="2800"/>
              <a:buNone/>
              <a:defRPr>
                <a:latin typeface="Open Sans Medium"/>
                <a:ea typeface="Open Sans Medium"/>
                <a:cs typeface="Open Sans Medium"/>
                <a:sym typeface="Open Sans Medium"/>
              </a:defRPr>
            </a:lvl9pPr>
          </a:lstStyle>
          <a:p/>
        </p:txBody>
      </p:sp>
      <p:sp>
        <p:nvSpPr>
          <p:cNvPr id="26" name="Google Shape;26;p6"/>
          <p:cNvSpPr txBox="1"/>
          <p:nvPr>
            <p:ph idx="1" type="subTitle"/>
          </p:nvPr>
        </p:nvSpPr>
        <p:spPr>
          <a:xfrm>
            <a:off x="3206250" y="1275225"/>
            <a:ext cx="2731500" cy="6375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Open Sans"/>
              <a:buNone/>
              <a:defRPr b="1">
                <a:latin typeface="Open Sans"/>
                <a:ea typeface="Open Sans"/>
                <a:cs typeface="Open Sans"/>
                <a:sym typeface="Open Sans"/>
              </a:defRPr>
            </a:lvl1pPr>
            <a:lvl2pPr lvl="1">
              <a:spcBef>
                <a:spcPts val="0"/>
              </a:spcBef>
              <a:spcAft>
                <a:spcPts val="0"/>
              </a:spcAft>
              <a:buSzPts val="1400"/>
              <a:buNone/>
              <a:defRPr b="1"/>
            </a:lvl2pPr>
            <a:lvl3pPr lvl="2">
              <a:spcBef>
                <a:spcPts val="0"/>
              </a:spcBef>
              <a:spcAft>
                <a:spcPts val="0"/>
              </a:spcAft>
              <a:buSzPts val="1400"/>
              <a:buNone/>
              <a:defRPr b="1"/>
            </a:lvl3pPr>
            <a:lvl4pPr lvl="3">
              <a:spcBef>
                <a:spcPts val="0"/>
              </a:spcBef>
              <a:spcAft>
                <a:spcPts val="0"/>
              </a:spcAft>
              <a:buSzPts val="1400"/>
              <a:buNone/>
              <a:defRPr b="1"/>
            </a:lvl4pPr>
            <a:lvl5pPr lvl="4">
              <a:spcBef>
                <a:spcPts val="0"/>
              </a:spcBef>
              <a:spcAft>
                <a:spcPts val="0"/>
              </a:spcAft>
              <a:buSzPts val="1400"/>
              <a:buNone/>
              <a:defRPr b="1"/>
            </a:lvl5pPr>
            <a:lvl6pPr lvl="5">
              <a:spcBef>
                <a:spcPts val="0"/>
              </a:spcBef>
              <a:spcAft>
                <a:spcPts val="0"/>
              </a:spcAft>
              <a:buSzPts val="1400"/>
              <a:buNone/>
              <a:defRPr b="1"/>
            </a:lvl6pPr>
            <a:lvl7pPr lvl="6">
              <a:spcBef>
                <a:spcPts val="0"/>
              </a:spcBef>
              <a:spcAft>
                <a:spcPts val="0"/>
              </a:spcAft>
              <a:buSzPts val="1400"/>
              <a:buNone/>
              <a:defRPr b="1"/>
            </a:lvl7pPr>
            <a:lvl8pPr lvl="7">
              <a:spcBef>
                <a:spcPts val="0"/>
              </a:spcBef>
              <a:spcAft>
                <a:spcPts val="0"/>
              </a:spcAft>
              <a:buSzPts val="1400"/>
              <a:buNone/>
              <a:defRPr b="1"/>
            </a:lvl8pPr>
            <a:lvl9pPr lvl="8">
              <a:spcBef>
                <a:spcPts val="0"/>
              </a:spcBef>
              <a:spcAft>
                <a:spcPts val="0"/>
              </a:spcAft>
              <a:buSzPts val="1400"/>
              <a:buFont typeface="Open Sans"/>
              <a:buNone/>
              <a:defRPr b="1">
                <a:latin typeface="Open Sans"/>
                <a:ea typeface="Open Sans"/>
                <a:cs typeface="Open Sans"/>
                <a:sym typeface="Open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onsors (2 Column)">
  <p:cSld name="CUSTOM_1">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Open Sans Medium"/>
                <a:ea typeface="Open Sans Medium"/>
                <a:cs typeface="Open Sans Medium"/>
                <a:sym typeface="Open Sans Medium"/>
              </a:defRPr>
            </a:lvl2pPr>
            <a:lvl3pPr lvl="2">
              <a:spcBef>
                <a:spcPts val="0"/>
              </a:spcBef>
              <a:spcAft>
                <a:spcPts val="0"/>
              </a:spcAft>
              <a:buSzPts val="2800"/>
              <a:buNone/>
              <a:defRPr>
                <a:latin typeface="Open Sans Medium"/>
                <a:ea typeface="Open Sans Medium"/>
                <a:cs typeface="Open Sans Medium"/>
                <a:sym typeface="Open Sans Medium"/>
              </a:defRPr>
            </a:lvl3pPr>
            <a:lvl4pPr lvl="3">
              <a:spcBef>
                <a:spcPts val="0"/>
              </a:spcBef>
              <a:spcAft>
                <a:spcPts val="0"/>
              </a:spcAft>
              <a:buSzPts val="2800"/>
              <a:buNone/>
              <a:defRPr>
                <a:latin typeface="Open Sans Medium"/>
                <a:ea typeface="Open Sans Medium"/>
                <a:cs typeface="Open Sans Medium"/>
                <a:sym typeface="Open Sans Medium"/>
              </a:defRPr>
            </a:lvl4pPr>
            <a:lvl5pPr lvl="4">
              <a:spcBef>
                <a:spcPts val="0"/>
              </a:spcBef>
              <a:spcAft>
                <a:spcPts val="0"/>
              </a:spcAft>
              <a:buSzPts val="2800"/>
              <a:buNone/>
              <a:defRPr>
                <a:latin typeface="Open Sans Medium"/>
                <a:ea typeface="Open Sans Medium"/>
                <a:cs typeface="Open Sans Medium"/>
                <a:sym typeface="Open Sans Medium"/>
              </a:defRPr>
            </a:lvl5pPr>
            <a:lvl6pPr lvl="5">
              <a:spcBef>
                <a:spcPts val="0"/>
              </a:spcBef>
              <a:spcAft>
                <a:spcPts val="0"/>
              </a:spcAft>
              <a:buSzPts val="2800"/>
              <a:buNone/>
              <a:defRPr>
                <a:latin typeface="Open Sans Medium"/>
                <a:ea typeface="Open Sans Medium"/>
                <a:cs typeface="Open Sans Medium"/>
                <a:sym typeface="Open Sans Medium"/>
              </a:defRPr>
            </a:lvl6pPr>
            <a:lvl7pPr lvl="6">
              <a:spcBef>
                <a:spcPts val="0"/>
              </a:spcBef>
              <a:spcAft>
                <a:spcPts val="0"/>
              </a:spcAft>
              <a:buSzPts val="2800"/>
              <a:buNone/>
              <a:defRPr>
                <a:latin typeface="Open Sans Medium"/>
                <a:ea typeface="Open Sans Medium"/>
                <a:cs typeface="Open Sans Medium"/>
                <a:sym typeface="Open Sans Medium"/>
              </a:defRPr>
            </a:lvl7pPr>
            <a:lvl8pPr lvl="7">
              <a:spcBef>
                <a:spcPts val="0"/>
              </a:spcBef>
              <a:spcAft>
                <a:spcPts val="0"/>
              </a:spcAft>
              <a:buSzPts val="2800"/>
              <a:buNone/>
              <a:defRPr>
                <a:latin typeface="Open Sans Medium"/>
                <a:ea typeface="Open Sans Medium"/>
                <a:cs typeface="Open Sans Medium"/>
                <a:sym typeface="Open Sans Medium"/>
              </a:defRPr>
            </a:lvl8pPr>
            <a:lvl9pPr lvl="8">
              <a:spcBef>
                <a:spcPts val="0"/>
              </a:spcBef>
              <a:spcAft>
                <a:spcPts val="0"/>
              </a:spcAft>
              <a:buSzPts val="2800"/>
              <a:buNone/>
              <a:defRPr>
                <a:latin typeface="Open Sans Medium"/>
                <a:ea typeface="Open Sans Medium"/>
                <a:cs typeface="Open Sans Medium"/>
                <a:sym typeface="Open Sans Medium"/>
              </a:defRPr>
            </a:lvl9pPr>
          </a:lstStyle>
          <a:p/>
        </p:txBody>
      </p:sp>
      <p:sp>
        <p:nvSpPr>
          <p:cNvPr id="29" name="Google Shape;29;p7"/>
          <p:cNvSpPr txBox="1"/>
          <p:nvPr>
            <p:ph idx="1" type="subTitle"/>
          </p:nvPr>
        </p:nvSpPr>
        <p:spPr>
          <a:xfrm>
            <a:off x="1148338" y="1275225"/>
            <a:ext cx="2731500" cy="6375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Open Sans"/>
              <a:buNone/>
              <a:defRPr b="1">
                <a:latin typeface="Open Sans"/>
                <a:ea typeface="Open Sans"/>
                <a:cs typeface="Open Sans"/>
                <a:sym typeface="Open Sans"/>
              </a:defRPr>
            </a:lvl1pPr>
            <a:lvl2pPr lvl="1">
              <a:spcBef>
                <a:spcPts val="0"/>
              </a:spcBef>
              <a:spcAft>
                <a:spcPts val="0"/>
              </a:spcAft>
              <a:buSzPts val="1400"/>
              <a:buNone/>
              <a:defRPr b="1"/>
            </a:lvl2pPr>
            <a:lvl3pPr lvl="2">
              <a:spcBef>
                <a:spcPts val="0"/>
              </a:spcBef>
              <a:spcAft>
                <a:spcPts val="0"/>
              </a:spcAft>
              <a:buSzPts val="1400"/>
              <a:buNone/>
              <a:defRPr b="1"/>
            </a:lvl3pPr>
            <a:lvl4pPr lvl="3">
              <a:spcBef>
                <a:spcPts val="0"/>
              </a:spcBef>
              <a:spcAft>
                <a:spcPts val="0"/>
              </a:spcAft>
              <a:buSzPts val="1400"/>
              <a:buNone/>
              <a:defRPr b="1"/>
            </a:lvl4pPr>
            <a:lvl5pPr lvl="4">
              <a:spcBef>
                <a:spcPts val="0"/>
              </a:spcBef>
              <a:spcAft>
                <a:spcPts val="0"/>
              </a:spcAft>
              <a:buSzPts val="1400"/>
              <a:buNone/>
              <a:defRPr b="1"/>
            </a:lvl5pPr>
            <a:lvl6pPr lvl="5">
              <a:spcBef>
                <a:spcPts val="0"/>
              </a:spcBef>
              <a:spcAft>
                <a:spcPts val="0"/>
              </a:spcAft>
              <a:buSzPts val="1400"/>
              <a:buNone/>
              <a:defRPr b="1"/>
            </a:lvl6pPr>
            <a:lvl7pPr lvl="6">
              <a:spcBef>
                <a:spcPts val="0"/>
              </a:spcBef>
              <a:spcAft>
                <a:spcPts val="0"/>
              </a:spcAft>
              <a:buSzPts val="1400"/>
              <a:buNone/>
              <a:defRPr b="1"/>
            </a:lvl7pPr>
            <a:lvl8pPr lvl="7">
              <a:spcBef>
                <a:spcPts val="0"/>
              </a:spcBef>
              <a:spcAft>
                <a:spcPts val="0"/>
              </a:spcAft>
              <a:buSzPts val="1400"/>
              <a:buNone/>
              <a:defRPr b="1"/>
            </a:lvl8pPr>
            <a:lvl9pPr lvl="8">
              <a:spcBef>
                <a:spcPts val="0"/>
              </a:spcBef>
              <a:spcAft>
                <a:spcPts val="0"/>
              </a:spcAft>
              <a:buSzPts val="1400"/>
              <a:buFont typeface="Open Sans"/>
              <a:buNone/>
              <a:defRPr b="1">
                <a:latin typeface="Open Sans"/>
                <a:ea typeface="Open Sans"/>
                <a:cs typeface="Open Sans"/>
                <a:sym typeface="Open Sans"/>
              </a:defRPr>
            </a:lvl9pPr>
          </a:lstStyle>
          <a:p/>
        </p:txBody>
      </p:sp>
      <p:sp>
        <p:nvSpPr>
          <p:cNvPr id="30" name="Google Shape;30;p7"/>
          <p:cNvSpPr txBox="1"/>
          <p:nvPr>
            <p:ph idx="2" type="subTitle"/>
          </p:nvPr>
        </p:nvSpPr>
        <p:spPr>
          <a:xfrm>
            <a:off x="5264163" y="1275225"/>
            <a:ext cx="2731500" cy="6375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Open Sans"/>
              <a:buNone/>
              <a:defRPr b="1">
                <a:latin typeface="Open Sans"/>
                <a:ea typeface="Open Sans"/>
                <a:cs typeface="Open Sans"/>
                <a:sym typeface="Open Sans"/>
              </a:defRPr>
            </a:lvl1pPr>
            <a:lvl2pPr lvl="1">
              <a:spcBef>
                <a:spcPts val="0"/>
              </a:spcBef>
              <a:spcAft>
                <a:spcPts val="0"/>
              </a:spcAft>
              <a:buSzPts val="1400"/>
              <a:buNone/>
              <a:defRPr b="1"/>
            </a:lvl2pPr>
            <a:lvl3pPr lvl="2">
              <a:spcBef>
                <a:spcPts val="0"/>
              </a:spcBef>
              <a:spcAft>
                <a:spcPts val="0"/>
              </a:spcAft>
              <a:buSzPts val="1400"/>
              <a:buNone/>
              <a:defRPr b="1"/>
            </a:lvl3pPr>
            <a:lvl4pPr lvl="3">
              <a:spcBef>
                <a:spcPts val="0"/>
              </a:spcBef>
              <a:spcAft>
                <a:spcPts val="0"/>
              </a:spcAft>
              <a:buSzPts val="1400"/>
              <a:buNone/>
              <a:defRPr b="1"/>
            </a:lvl4pPr>
            <a:lvl5pPr lvl="4">
              <a:spcBef>
                <a:spcPts val="0"/>
              </a:spcBef>
              <a:spcAft>
                <a:spcPts val="0"/>
              </a:spcAft>
              <a:buSzPts val="1400"/>
              <a:buNone/>
              <a:defRPr b="1"/>
            </a:lvl5pPr>
            <a:lvl6pPr lvl="5">
              <a:spcBef>
                <a:spcPts val="0"/>
              </a:spcBef>
              <a:spcAft>
                <a:spcPts val="0"/>
              </a:spcAft>
              <a:buSzPts val="1400"/>
              <a:buNone/>
              <a:defRPr b="1"/>
            </a:lvl6pPr>
            <a:lvl7pPr lvl="6">
              <a:spcBef>
                <a:spcPts val="0"/>
              </a:spcBef>
              <a:spcAft>
                <a:spcPts val="0"/>
              </a:spcAft>
              <a:buSzPts val="1400"/>
              <a:buNone/>
              <a:defRPr b="1"/>
            </a:lvl7pPr>
            <a:lvl8pPr lvl="7">
              <a:spcBef>
                <a:spcPts val="0"/>
              </a:spcBef>
              <a:spcAft>
                <a:spcPts val="0"/>
              </a:spcAft>
              <a:buSzPts val="1400"/>
              <a:buNone/>
              <a:defRPr b="1"/>
            </a:lvl8pPr>
            <a:lvl9pPr lvl="8">
              <a:spcBef>
                <a:spcPts val="0"/>
              </a:spcBef>
              <a:spcAft>
                <a:spcPts val="0"/>
              </a:spcAft>
              <a:buSzPts val="1400"/>
              <a:buFont typeface="Open Sans"/>
              <a:buNone/>
              <a:defRPr b="1">
                <a:latin typeface="Open Sans"/>
                <a:ea typeface="Open Sans"/>
                <a:cs typeface="Open Sans"/>
                <a:sym typeface="Open Sans"/>
              </a:defRPr>
            </a:lvl9pPr>
          </a:lstStyle>
          <a:p/>
        </p:txBody>
      </p:sp>
      <p:cxnSp>
        <p:nvCxnSpPr>
          <p:cNvPr id="31" name="Google Shape;31;p7"/>
          <p:cNvCxnSpPr/>
          <p:nvPr/>
        </p:nvCxnSpPr>
        <p:spPr>
          <a:xfrm>
            <a:off x="4572000" y="1652250"/>
            <a:ext cx="0" cy="28476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lnSpc>
                <a:spcPct val="150000"/>
              </a:lnSpc>
              <a:spcBef>
                <a:spcPts val="0"/>
              </a:spcBef>
              <a:spcAft>
                <a:spcPts val="0"/>
              </a:spcAft>
              <a:buSzPts val="1800"/>
              <a:buChar char="●"/>
              <a:defRPr/>
            </a:lvl1pPr>
            <a:lvl2pPr indent="-317500" lvl="1" marL="914400">
              <a:lnSpc>
                <a:spcPct val="150000"/>
              </a:lnSpc>
              <a:spcBef>
                <a:spcPts val="0"/>
              </a:spcBef>
              <a:spcAft>
                <a:spcPts val="0"/>
              </a:spcAft>
              <a:buSzPts val="1400"/>
              <a:buChar char="○"/>
              <a:defRPr/>
            </a:lvl2pPr>
            <a:lvl3pPr indent="-317500" lvl="2" marL="1371600">
              <a:lnSpc>
                <a:spcPct val="150000"/>
              </a:lnSpc>
              <a:spcBef>
                <a:spcPts val="0"/>
              </a:spcBef>
              <a:spcAft>
                <a:spcPts val="0"/>
              </a:spcAft>
              <a:buSzPts val="1400"/>
              <a:buChar char="■"/>
              <a:defRPr/>
            </a:lvl3pPr>
            <a:lvl4pPr indent="-317500" lvl="3" marL="1828800">
              <a:lnSpc>
                <a:spcPct val="150000"/>
              </a:lnSpc>
              <a:spcBef>
                <a:spcPts val="0"/>
              </a:spcBef>
              <a:spcAft>
                <a:spcPts val="0"/>
              </a:spcAft>
              <a:buSzPts val="1400"/>
              <a:buChar char="●"/>
              <a:defRPr/>
            </a:lvl4pPr>
            <a:lvl5pPr indent="-317500" lvl="4" marL="2286000">
              <a:lnSpc>
                <a:spcPct val="150000"/>
              </a:lnSpc>
              <a:spcBef>
                <a:spcPts val="0"/>
              </a:spcBef>
              <a:spcAft>
                <a:spcPts val="0"/>
              </a:spcAft>
              <a:buSzPts val="1400"/>
              <a:buChar char="○"/>
              <a:defRPr/>
            </a:lvl5pPr>
            <a:lvl6pPr indent="-317500" lvl="5" marL="2743200">
              <a:lnSpc>
                <a:spcPct val="150000"/>
              </a:lnSpc>
              <a:spcBef>
                <a:spcPts val="0"/>
              </a:spcBef>
              <a:spcAft>
                <a:spcPts val="0"/>
              </a:spcAft>
              <a:buSzPts val="1400"/>
              <a:buChar char="■"/>
              <a:defRPr/>
            </a:lvl6pPr>
            <a:lvl7pPr indent="-317500" lvl="6" marL="3200400">
              <a:lnSpc>
                <a:spcPct val="150000"/>
              </a:lnSpc>
              <a:spcBef>
                <a:spcPts val="0"/>
              </a:spcBef>
              <a:spcAft>
                <a:spcPts val="0"/>
              </a:spcAft>
              <a:buSzPts val="1400"/>
              <a:buChar char="●"/>
              <a:defRPr/>
            </a:lvl7pPr>
            <a:lvl8pPr indent="-317500" lvl="7" marL="3657600">
              <a:lnSpc>
                <a:spcPct val="150000"/>
              </a:lnSpc>
              <a:spcBef>
                <a:spcPts val="0"/>
              </a:spcBef>
              <a:spcAft>
                <a:spcPts val="0"/>
              </a:spcAft>
              <a:buSzPts val="1400"/>
              <a:buChar char="○"/>
              <a:defRPr/>
            </a:lvl8pPr>
            <a:lvl9pPr indent="-317500" lvl="8" marL="4114800">
              <a:lnSpc>
                <a:spcPct val="150000"/>
              </a:lnSpc>
              <a:spcBef>
                <a:spcPts val="0"/>
              </a:spcBef>
              <a:spcAft>
                <a:spcPts val="0"/>
              </a:spcAft>
              <a:buSzPts val="1400"/>
              <a:buChar char="■"/>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lnSpc>
                <a:spcPct val="150000"/>
              </a:lnSpc>
              <a:spcBef>
                <a:spcPts val="0"/>
              </a:spcBef>
              <a:spcAft>
                <a:spcPts val="0"/>
              </a:spcAft>
              <a:buSzPts val="1400"/>
              <a:buChar char="●"/>
              <a:defRPr sz="1400"/>
            </a:lvl1pPr>
            <a:lvl2pPr indent="-304800" lvl="1" marL="914400">
              <a:lnSpc>
                <a:spcPct val="150000"/>
              </a:lnSpc>
              <a:spcBef>
                <a:spcPts val="0"/>
              </a:spcBef>
              <a:spcAft>
                <a:spcPts val="0"/>
              </a:spcAft>
              <a:buClr>
                <a:schemeClr val="lt2"/>
              </a:buClr>
              <a:buSzPts val="1200"/>
              <a:buChar char="○"/>
              <a:defRPr sz="1200">
                <a:solidFill>
                  <a:schemeClr val="lt2"/>
                </a:solidFill>
              </a:defRPr>
            </a:lvl2pPr>
            <a:lvl3pPr indent="-304800" lvl="2" marL="1371600">
              <a:lnSpc>
                <a:spcPct val="150000"/>
              </a:lnSpc>
              <a:spcBef>
                <a:spcPts val="0"/>
              </a:spcBef>
              <a:spcAft>
                <a:spcPts val="0"/>
              </a:spcAft>
              <a:buClr>
                <a:schemeClr val="lt2"/>
              </a:buClr>
              <a:buSzPts val="1200"/>
              <a:buChar char="■"/>
              <a:defRPr sz="1200">
                <a:solidFill>
                  <a:schemeClr val="lt2"/>
                </a:solidFill>
              </a:defRPr>
            </a:lvl3pPr>
            <a:lvl4pPr indent="-304800" lvl="3" marL="1828800">
              <a:lnSpc>
                <a:spcPct val="150000"/>
              </a:lnSpc>
              <a:spcBef>
                <a:spcPts val="0"/>
              </a:spcBef>
              <a:spcAft>
                <a:spcPts val="0"/>
              </a:spcAft>
              <a:buClr>
                <a:schemeClr val="lt2"/>
              </a:buClr>
              <a:buSzPts val="1200"/>
              <a:buChar char="●"/>
              <a:defRPr sz="1200">
                <a:solidFill>
                  <a:schemeClr val="lt2"/>
                </a:solidFill>
              </a:defRPr>
            </a:lvl4pPr>
            <a:lvl5pPr indent="-304800" lvl="4" marL="2286000">
              <a:lnSpc>
                <a:spcPct val="150000"/>
              </a:lnSpc>
              <a:spcBef>
                <a:spcPts val="0"/>
              </a:spcBef>
              <a:spcAft>
                <a:spcPts val="0"/>
              </a:spcAft>
              <a:buClr>
                <a:schemeClr val="lt2"/>
              </a:buClr>
              <a:buSzPts val="1200"/>
              <a:buChar char="○"/>
              <a:defRPr sz="1200">
                <a:solidFill>
                  <a:schemeClr val="lt2"/>
                </a:solidFill>
              </a:defRPr>
            </a:lvl5pPr>
            <a:lvl6pPr indent="-304800" lvl="5" marL="2743200">
              <a:lnSpc>
                <a:spcPct val="150000"/>
              </a:lnSpc>
              <a:spcBef>
                <a:spcPts val="0"/>
              </a:spcBef>
              <a:spcAft>
                <a:spcPts val="0"/>
              </a:spcAft>
              <a:buClr>
                <a:schemeClr val="lt2"/>
              </a:buClr>
              <a:buSzPts val="1200"/>
              <a:buChar char="■"/>
              <a:defRPr sz="1200">
                <a:solidFill>
                  <a:schemeClr val="lt2"/>
                </a:solidFill>
              </a:defRPr>
            </a:lvl6pPr>
            <a:lvl7pPr indent="-304800" lvl="6" marL="3200400">
              <a:lnSpc>
                <a:spcPct val="150000"/>
              </a:lnSpc>
              <a:spcBef>
                <a:spcPts val="0"/>
              </a:spcBef>
              <a:spcAft>
                <a:spcPts val="0"/>
              </a:spcAft>
              <a:buClr>
                <a:schemeClr val="lt2"/>
              </a:buClr>
              <a:buSzPts val="1200"/>
              <a:buChar char="●"/>
              <a:defRPr sz="1200">
                <a:solidFill>
                  <a:schemeClr val="lt2"/>
                </a:solidFill>
              </a:defRPr>
            </a:lvl7pPr>
            <a:lvl8pPr indent="-304800" lvl="7" marL="3657600">
              <a:lnSpc>
                <a:spcPct val="150000"/>
              </a:lnSpc>
              <a:spcBef>
                <a:spcPts val="0"/>
              </a:spcBef>
              <a:spcAft>
                <a:spcPts val="0"/>
              </a:spcAft>
              <a:buClr>
                <a:schemeClr val="lt2"/>
              </a:buClr>
              <a:buSzPts val="1200"/>
              <a:buChar char="○"/>
              <a:defRPr sz="1200">
                <a:solidFill>
                  <a:schemeClr val="lt2"/>
                </a:solidFill>
              </a:defRPr>
            </a:lvl8pPr>
            <a:lvl9pPr indent="-304800" lvl="8" marL="4114800">
              <a:lnSpc>
                <a:spcPct val="150000"/>
              </a:lnSpc>
              <a:spcBef>
                <a:spcPts val="0"/>
              </a:spcBef>
              <a:spcAft>
                <a:spcPts val="0"/>
              </a:spcAft>
              <a:buClr>
                <a:schemeClr val="lt2"/>
              </a:buClr>
              <a:buSzPts val="1200"/>
              <a:buChar char="■"/>
              <a:defRPr sz="1200">
                <a:solidFill>
                  <a:schemeClr val="lt2"/>
                </a:solidFill>
              </a:defRPr>
            </a:lvl9pPr>
          </a:lstStyle>
          <a:p/>
        </p:txBody>
      </p:sp>
      <p:sp>
        <p:nvSpPr>
          <p:cNvPr id="39" name="Google Shape;39;p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lnSpc>
                <a:spcPct val="150000"/>
              </a:lnSpc>
              <a:spcBef>
                <a:spcPts val="0"/>
              </a:spcBef>
              <a:spcAft>
                <a:spcPts val="0"/>
              </a:spcAft>
              <a:buSzPts val="1400"/>
              <a:buChar char="●"/>
              <a:defRPr sz="1400"/>
            </a:lvl1pPr>
            <a:lvl2pPr indent="-304800" lvl="1" marL="914400">
              <a:lnSpc>
                <a:spcPct val="150000"/>
              </a:lnSpc>
              <a:spcBef>
                <a:spcPts val="0"/>
              </a:spcBef>
              <a:spcAft>
                <a:spcPts val="0"/>
              </a:spcAft>
              <a:buSzPts val="1200"/>
              <a:buChar char="○"/>
              <a:defRPr sz="1200"/>
            </a:lvl2pPr>
            <a:lvl3pPr indent="-304800" lvl="2" marL="1371600">
              <a:lnSpc>
                <a:spcPct val="150000"/>
              </a:lnSpc>
              <a:spcBef>
                <a:spcPts val="0"/>
              </a:spcBef>
              <a:spcAft>
                <a:spcPts val="0"/>
              </a:spcAft>
              <a:buSzPts val="1200"/>
              <a:buChar char="■"/>
              <a:defRPr sz="1200"/>
            </a:lvl3pPr>
            <a:lvl4pPr indent="-304800" lvl="3" marL="1828800">
              <a:lnSpc>
                <a:spcPct val="150000"/>
              </a:lnSpc>
              <a:spcBef>
                <a:spcPts val="0"/>
              </a:spcBef>
              <a:spcAft>
                <a:spcPts val="0"/>
              </a:spcAft>
              <a:buSzPts val="1200"/>
              <a:buChar char="●"/>
              <a:defRPr sz="1200"/>
            </a:lvl4pPr>
            <a:lvl5pPr indent="-304800" lvl="4" marL="2286000">
              <a:lnSpc>
                <a:spcPct val="150000"/>
              </a:lnSpc>
              <a:spcBef>
                <a:spcPts val="0"/>
              </a:spcBef>
              <a:spcAft>
                <a:spcPts val="0"/>
              </a:spcAft>
              <a:buSzPts val="1200"/>
              <a:buChar char="○"/>
              <a:defRPr sz="1200"/>
            </a:lvl5pPr>
            <a:lvl6pPr indent="-304800" lvl="5" marL="2743200">
              <a:lnSpc>
                <a:spcPct val="150000"/>
              </a:lnSpc>
              <a:spcBef>
                <a:spcPts val="0"/>
              </a:spcBef>
              <a:spcAft>
                <a:spcPts val="0"/>
              </a:spcAft>
              <a:buSzPts val="1200"/>
              <a:buChar char="■"/>
              <a:defRPr sz="1200"/>
            </a:lvl6pPr>
            <a:lvl7pPr indent="-304800" lvl="6" marL="3200400">
              <a:lnSpc>
                <a:spcPct val="150000"/>
              </a:lnSpc>
              <a:spcBef>
                <a:spcPts val="0"/>
              </a:spcBef>
              <a:spcAft>
                <a:spcPts val="0"/>
              </a:spcAft>
              <a:buSzPts val="1200"/>
              <a:buChar char="●"/>
              <a:defRPr sz="1200"/>
            </a:lvl7pPr>
            <a:lvl8pPr indent="-304800" lvl="7" marL="3657600">
              <a:lnSpc>
                <a:spcPct val="150000"/>
              </a:lnSpc>
              <a:spcBef>
                <a:spcPts val="0"/>
              </a:spcBef>
              <a:spcAft>
                <a:spcPts val="0"/>
              </a:spcAft>
              <a:buSzPts val="1200"/>
              <a:buChar char="○"/>
              <a:defRPr sz="1200"/>
            </a:lvl8pPr>
            <a:lvl9pPr indent="-304800" lvl="8" marL="4114800">
              <a:lnSpc>
                <a:spcPct val="150000"/>
              </a:lnSpc>
              <a:spcBef>
                <a:spcPts val="0"/>
              </a:spcBef>
              <a:spcAft>
                <a:spcPts val="0"/>
              </a:spcAft>
              <a:buSzPts val="1200"/>
              <a:buChar char="■"/>
              <a:defRPr sz="1200"/>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1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2pPr>
            <a:lvl3pPr indent="-317500" lvl="2" marL="1371600">
              <a:lnSpc>
                <a:spcPct val="115000"/>
              </a:lnSpc>
              <a:spcBef>
                <a:spcPts val="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3pPr>
            <a:lvl4pPr indent="-317500" lvl="3" marL="1828800">
              <a:lnSpc>
                <a:spcPct val="115000"/>
              </a:lnSpc>
              <a:spcBef>
                <a:spcPts val="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4pPr>
            <a:lvl5pPr indent="-317500" lvl="4" marL="2286000">
              <a:lnSpc>
                <a:spcPct val="115000"/>
              </a:lnSpc>
              <a:spcBef>
                <a:spcPts val="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5pPr>
            <a:lvl6pPr indent="-317500" lvl="5" marL="2743200">
              <a:lnSpc>
                <a:spcPct val="115000"/>
              </a:lnSpc>
              <a:spcBef>
                <a:spcPts val="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6pPr>
            <a:lvl7pPr indent="-317500" lvl="6" marL="3200400">
              <a:lnSpc>
                <a:spcPct val="115000"/>
              </a:lnSpc>
              <a:spcBef>
                <a:spcPts val="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7pPr>
            <a:lvl8pPr indent="-317500" lvl="7" marL="3657600">
              <a:lnSpc>
                <a:spcPct val="115000"/>
              </a:lnSpc>
              <a:spcBef>
                <a:spcPts val="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8pPr>
            <a:lvl9pPr indent="-317500" lvl="8" marL="4114800">
              <a:lnSpc>
                <a:spcPct val="115000"/>
              </a:lnSpc>
              <a:spcBef>
                <a:spcPts val="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pen Sans"/>
                <a:ea typeface="Open Sans"/>
                <a:cs typeface="Open Sans"/>
                <a:sym typeface="Open Sans"/>
              </a:defRPr>
            </a:lvl1pPr>
            <a:lvl2pPr lvl="1" algn="r">
              <a:buNone/>
              <a:defRPr sz="1000">
                <a:solidFill>
                  <a:schemeClr val="dk1"/>
                </a:solidFill>
                <a:latin typeface="Open Sans"/>
                <a:ea typeface="Open Sans"/>
                <a:cs typeface="Open Sans"/>
                <a:sym typeface="Open Sans"/>
              </a:defRPr>
            </a:lvl2pPr>
            <a:lvl3pPr lvl="2" algn="r">
              <a:buNone/>
              <a:defRPr sz="1000">
                <a:solidFill>
                  <a:schemeClr val="dk1"/>
                </a:solidFill>
                <a:latin typeface="Open Sans"/>
                <a:ea typeface="Open Sans"/>
                <a:cs typeface="Open Sans"/>
                <a:sym typeface="Open Sans"/>
              </a:defRPr>
            </a:lvl3pPr>
            <a:lvl4pPr lvl="3" algn="r">
              <a:buNone/>
              <a:defRPr sz="1000">
                <a:solidFill>
                  <a:schemeClr val="dk1"/>
                </a:solidFill>
                <a:latin typeface="Open Sans"/>
                <a:ea typeface="Open Sans"/>
                <a:cs typeface="Open Sans"/>
                <a:sym typeface="Open Sans"/>
              </a:defRPr>
            </a:lvl4pPr>
            <a:lvl5pPr lvl="4" algn="r">
              <a:buNone/>
              <a:defRPr sz="1000">
                <a:solidFill>
                  <a:schemeClr val="dk1"/>
                </a:solidFill>
                <a:latin typeface="Open Sans"/>
                <a:ea typeface="Open Sans"/>
                <a:cs typeface="Open Sans"/>
                <a:sym typeface="Open Sans"/>
              </a:defRPr>
            </a:lvl5pPr>
            <a:lvl6pPr lvl="5" algn="r">
              <a:buNone/>
              <a:defRPr sz="1000">
                <a:solidFill>
                  <a:schemeClr val="dk1"/>
                </a:solidFill>
                <a:latin typeface="Open Sans"/>
                <a:ea typeface="Open Sans"/>
                <a:cs typeface="Open Sans"/>
                <a:sym typeface="Open Sans"/>
              </a:defRPr>
            </a:lvl6pPr>
            <a:lvl7pPr lvl="6" algn="r">
              <a:buNone/>
              <a:defRPr sz="1000">
                <a:solidFill>
                  <a:schemeClr val="dk1"/>
                </a:solidFill>
                <a:latin typeface="Open Sans"/>
                <a:ea typeface="Open Sans"/>
                <a:cs typeface="Open Sans"/>
                <a:sym typeface="Open Sans"/>
              </a:defRPr>
            </a:lvl7pPr>
            <a:lvl8pPr lvl="7" algn="r">
              <a:buNone/>
              <a:defRPr sz="1000">
                <a:solidFill>
                  <a:schemeClr val="dk1"/>
                </a:solidFill>
                <a:latin typeface="Open Sans"/>
                <a:ea typeface="Open Sans"/>
                <a:cs typeface="Open Sans"/>
                <a:sym typeface="Open Sans"/>
              </a:defRPr>
            </a:lvl8pPr>
            <a:lvl9pPr lvl="8" algn="r">
              <a:buNone/>
              <a:defRPr sz="1000">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7"/>
          <p:cNvSpPr txBox="1"/>
          <p:nvPr>
            <p:ph type="ctrTitle"/>
          </p:nvPr>
        </p:nvSpPr>
        <p:spPr>
          <a:xfrm>
            <a:off x="311700" y="843875"/>
            <a:ext cx="8520600" cy="256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lt1"/>
              </a:buClr>
              <a:buSzPts val="990"/>
              <a:buFont typeface="Arial"/>
              <a:buNone/>
            </a:pPr>
            <a:r>
              <a:rPr lang="en" sz="2680"/>
              <a:t>Root-Cause Analysis through Reinforcement</a:t>
            </a:r>
            <a:endParaRPr sz="2680"/>
          </a:p>
          <a:p>
            <a:pPr indent="0" lvl="0" marL="0" rtl="0" algn="ctr">
              <a:spcBef>
                <a:spcPts val="0"/>
              </a:spcBef>
              <a:spcAft>
                <a:spcPts val="0"/>
              </a:spcAft>
              <a:buSzPts val="990"/>
              <a:buNone/>
            </a:pPr>
            <a:r>
              <a:rPr lang="en" sz="2680"/>
              <a:t>Learning</a:t>
            </a:r>
            <a:endParaRPr sz="2680"/>
          </a:p>
          <a:p>
            <a:pPr indent="0" lvl="0" marL="0" rtl="0" algn="ctr">
              <a:spcBef>
                <a:spcPts val="0"/>
              </a:spcBef>
              <a:spcAft>
                <a:spcPts val="0"/>
              </a:spcAft>
              <a:buSzPts val="990"/>
              <a:buNone/>
            </a:pPr>
            <a:r>
              <a:rPr lang="en" sz="2680"/>
              <a:t>To</a:t>
            </a:r>
            <a:endParaRPr sz="2680"/>
          </a:p>
          <a:p>
            <a:pPr indent="0" lvl="0" marL="0" rtl="0" algn="ctr">
              <a:spcBef>
                <a:spcPts val="0"/>
              </a:spcBef>
              <a:spcAft>
                <a:spcPts val="0"/>
              </a:spcAft>
              <a:buSzPts val="990"/>
              <a:buNone/>
            </a:pPr>
            <a:r>
              <a:rPr lang="en" sz="2680"/>
              <a:t>AFLRL (AMERICAN FUZZY LOP FOR REINFORCEMENT LEARNING)</a:t>
            </a:r>
            <a:endParaRPr sz="2680"/>
          </a:p>
        </p:txBody>
      </p:sp>
      <p:sp>
        <p:nvSpPr>
          <p:cNvPr id="71" name="Google Shape;71;p17"/>
          <p:cNvSpPr txBox="1"/>
          <p:nvPr>
            <p:ph idx="1" type="subTitle"/>
          </p:nvPr>
        </p:nvSpPr>
        <p:spPr>
          <a:xfrm>
            <a:off x="311700" y="3577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KP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Racing</a:t>
            </a:r>
            <a:endParaRPr/>
          </a:p>
        </p:txBody>
      </p:sp>
      <p:sp>
        <p:nvSpPr>
          <p:cNvPr id="126" name="Google Shape;12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Racing? Root-cAuse-analysis on </a:t>
            </a:r>
            <a:r>
              <a:rPr lang="en"/>
              <a:t>Counter-examples</a:t>
            </a:r>
            <a:r>
              <a:rPr lang="en"/>
              <a:t> based reinforcement-learnING…..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mutate test case?</a:t>
            </a:r>
            <a:endParaRPr/>
          </a:p>
        </p:txBody>
      </p:sp>
      <p:pic>
        <p:nvPicPr>
          <p:cNvPr id="132" name="Google Shape;132;p27"/>
          <p:cNvPicPr preferRelativeResize="0"/>
          <p:nvPr/>
        </p:nvPicPr>
        <p:blipFill>
          <a:blip r:embed="rId3">
            <a:alphaModFix/>
          </a:blip>
          <a:stretch>
            <a:fillRect/>
          </a:stretch>
        </p:blipFill>
        <p:spPr>
          <a:xfrm>
            <a:off x="311700" y="1124975"/>
            <a:ext cx="6157076" cy="2732799"/>
          </a:xfrm>
          <a:prstGeom prst="rect">
            <a:avLst/>
          </a:prstGeom>
          <a:noFill/>
          <a:ln>
            <a:noFill/>
          </a:ln>
        </p:spPr>
      </p:pic>
      <p:pic>
        <p:nvPicPr>
          <p:cNvPr id="133" name="Google Shape;133;p27"/>
          <p:cNvPicPr preferRelativeResize="0"/>
          <p:nvPr/>
        </p:nvPicPr>
        <p:blipFill>
          <a:blip r:embed="rId4">
            <a:alphaModFix/>
          </a:blip>
          <a:stretch>
            <a:fillRect/>
          </a:stretch>
        </p:blipFill>
        <p:spPr>
          <a:xfrm>
            <a:off x="4714425" y="3590699"/>
            <a:ext cx="4187773" cy="127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about Correlation</a:t>
            </a:r>
            <a:endParaRPr/>
          </a:p>
        </p:txBody>
      </p:sp>
      <p:pic>
        <p:nvPicPr>
          <p:cNvPr id="139" name="Google Shape;139;p28"/>
          <p:cNvPicPr preferRelativeResize="0"/>
          <p:nvPr/>
        </p:nvPicPr>
        <p:blipFill>
          <a:blip r:embed="rId3">
            <a:alphaModFix/>
          </a:blip>
          <a:stretch>
            <a:fillRect/>
          </a:stretch>
        </p:blipFill>
        <p:spPr>
          <a:xfrm>
            <a:off x="451063" y="1443775"/>
            <a:ext cx="8241874" cy="2813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Results</a:t>
            </a:r>
            <a:endParaRPr/>
          </a:p>
        </p:txBody>
      </p:sp>
      <p:pic>
        <p:nvPicPr>
          <p:cNvPr id="145" name="Google Shape;145;p29"/>
          <p:cNvPicPr preferRelativeResize="0"/>
          <p:nvPr/>
        </p:nvPicPr>
        <p:blipFill>
          <a:blip r:embed="rId3">
            <a:alphaModFix/>
          </a:blip>
          <a:stretch>
            <a:fillRect/>
          </a:stretch>
        </p:blipFill>
        <p:spPr>
          <a:xfrm>
            <a:off x="932650" y="1318825"/>
            <a:ext cx="7278700" cy="3166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code </a:t>
            </a:r>
            <a:endParaRPr/>
          </a:p>
        </p:txBody>
      </p:sp>
      <p:pic>
        <p:nvPicPr>
          <p:cNvPr id="151" name="Google Shape;151;p30"/>
          <p:cNvPicPr preferRelativeResize="0"/>
          <p:nvPr/>
        </p:nvPicPr>
        <p:blipFill>
          <a:blip r:embed="rId3">
            <a:alphaModFix/>
          </a:blip>
          <a:stretch>
            <a:fillRect/>
          </a:stretch>
        </p:blipFill>
        <p:spPr>
          <a:xfrm>
            <a:off x="401500" y="1170125"/>
            <a:ext cx="3791857" cy="3820975"/>
          </a:xfrm>
          <a:prstGeom prst="rect">
            <a:avLst/>
          </a:prstGeom>
          <a:noFill/>
          <a:ln>
            <a:noFill/>
          </a:ln>
        </p:spPr>
      </p:pic>
      <p:pic>
        <p:nvPicPr>
          <p:cNvPr id="152" name="Google Shape;152;p30"/>
          <p:cNvPicPr preferRelativeResize="0"/>
          <p:nvPr/>
        </p:nvPicPr>
        <p:blipFill>
          <a:blip r:embed="rId4">
            <a:alphaModFix/>
          </a:blip>
          <a:stretch>
            <a:fillRect/>
          </a:stretch>
        </p:blipFill>
        <p:spPr>
          <a:xfrm>
            <a:off x="4538907" y="1170125"/>
            <a:ext cx="4293401" cy="3820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in a code </a:t>
            </a:r>
            <a:endParaRPr/>
          </a:p>
        </p:txBody>
      </p:sp>
      <p:pic>
        <p:nvPicPr>
          <p:cNvPr id="158" name="Google Shape;158;p31"/>
          <p:cNvPicPr preferRelativeResize="0"/>
          <p:nvPr/>
        </p:nvPicPr>
        <p:blipFill>
          <a:blip r:embed="rId3">
            <a:alphaModFix/>
          </a:blip>
          <a:stretch>
            <a:fillRect/>
          </a:stretch>
        </p:blipFill>
        <p:spPr>
          <a:xfrm>
            <a:off x="129175" y="1017725"/>
            <a:ext cx="4880600" cy="3437551"/>
          </a:xfrm>
          <a:prstGeom prst="rect">
            <a:avLst/>
          </a:prstGeom>
          <a:noFill/>
          <a:ln>
            <a:noFill/>
          </a:ln>
        </p:spPr>
      </p:pic>
      <p:pic>
        <p:nvPicPr>
          <p:cNvPr id="159" name="Google Shape;159;p31"/>
          <p:cNvPicPr preferRelativeResize="0"/>
          <p:nvPr/>
        </p:nvPicPr>
        <p:blipFill>
          <a:blip r:embed="rId4">
            <a:alphaModFix/>
          </a:blip>
          <a:stretch>
            <a:fillRect/>
          </a:stretch>
        </p:blipFill>
        <p:spPr>
          <a:xfrm>
            <a:off x="4666625" y="1079839"/>
            <a:ext cx="5033199" cy="3313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311700" y="235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Continuation</a:t>
            </a:r>
            <a:endParaRPr/>
          </a:p>
        </p:txBody>
      </p:sp>
      <p:pic>
        <p:nvPicPr>
          <p:cNvPr id="165" name="Google Shape;165;p32"/>
          <p:cNvPicPr preferRelativeResize="0"/>
          <p:nvPr/>
        </p:nvPicPr>
        <p:blipFill>
          <a:blip r:embed="rId3">
            <a:alphaModFix/>
          </a:blip>
          <a:stretch>
            <a:fillRect/>
          </a:stretch>
        </p:blipFill>
        <p:spPr>
          <a:xfrm>
            <a:off x="181025" y="1189425"/>
            <a:ext cx="4919774" cy="3038374"/>
          </a:xfrm>
          <a:prstGeom prst="rect">
            <a:avLst/>
          </a:prstGeom>
          <a:noFill/>
          <a:ln>
            <a:noFill/>
          </a:ln>
        </p:spPr>
      </p:pic>
      <p:pic>
        <p:nvPicPr>
          <p:cNvPr id="166" name="Google Shape;166;p32"/>
          <p:cNvPicPr preferRelativeResize="0"/>
          <p:nvPr/>
        </p:nvPicPr>
        <p:blipFill>
          <a:blip r:embed="rId4">
            <a:alphaModFix/>
          </a:blip>
          <a:stretch>
            <a:fillRect/>
          </a:stretch>
        </p:blipFill>
        <p:spPr>
          <a:xfrm>
            <a:off x="4414475" y="1101225"/>
            <a:ext cx="4646851" cy="272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Unexpected Turn</a:t>
            </a:r>
            <a:endParaRPr/>
          </a:p>
        </p:txBody>
      </p:sp>
      <p:sp>
        <p:nvSpPr>
          <p:cNvPr id="172" name="Google Shape;17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original code base from authors were not producing proper results.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Because</a:t>
            </a:r>
            <a:r>
              <a:rPr lang="en"/>
              <a:t> of these errors and file issues, I changed the direction of my </a:t>
            </a:r>
            <a:r>
              <a:rPr lang="en"/>
              <a:t>project</a:t>
            </a:r>
            <a:r>
              <a:rPr lang="en"/>
              <a:t>.</a:t>
            </a:r>
            <a:endParaRPr/>
          </a:p>
        </p:txBody>
      </p:sp>
      <p:pic>
        <p:nvPicPr>
          <p:cNvPr id="173" name="Google Shape;173;p33"/>
          <p:cNvPicPr preferRelativeResize="0"/>
          <p:nvPr/>
        </p:nvPicPr>
        <p:blipFill>
          <a:blip r:embed="rId3">
            <a:alphaModFix/>
          </a:blip>
          <a:stretch>
            <a:fillRect/>
          </a:stretch>
        </p:blipFill>
        <p:spPr>
          <a:xfrm>
            <a:off x="168551" y="1666701"/>
            <a:ext cx="4954775" cy="1092150"/>
          </a:xfrm>
          <a:prstGeom prst="rect">
            <a:avLst/>
          </a:prstGeom>
          <a:noFill/>
          <a:ln>
            <a:noFill/>
          </a:ln>
        </p:spPr>
      </p:pic>
      <p:pic>
        <p:nvPicPr>
          <p:cNvPr id="174" name="Google Shape;174;p33"/>
          <p:cNvPicPr preferRelativeResize="0"/>
          <p:nvPr/>
        </p:nvPicPr>
        <p:blipFill>
          <a:blip r:embed="rId4">
            <a:alphaModFix/>
          </a:blip>
          <a:stretch>
            <a:fillRect/>
          </a:stretch>
        </p:blipFill>
        <p:spPr>
          <a:xfrm>
            <a:off x="0" y="2758850"/>
            <a:ext cx="5526016" cy="269825"/>
          </a:xfrm>
          <a:prstGeom prst="rect">
            <a:avLst/>
          </a:prstGeom>
          <a:noFill/>
          <a:ln>
            <a:noFill/>
          </a:ln>
        </p:spPr>
      </p:pic>
      <p:pic>
        <p:nvPicPr>
          <p:cNvPr id="175" name="Google Shape;175;p33"/>
          <p:cNvPicPr preferRelativeResize="0"/>
          <p:nvPr/>
        </p:nvPicPr>
        <p:blipFill>
          <a:blip r:embed="rId5">
            <a:alphaModFix/>
          </a:blip>
          <a:stretch>
            <a:fillRect/>
          </a:stretch>
        </p:blipFill>
        <p:spPr>
          <a:xfrm>
            <a:off x="5191225" y="1666700"/>
            <a:ext cx="3866350" cy="1499875"/>
          </a:xfrm>
          <a:prstGeom prst="rect">
            <a:avLst/>
          </a:prstGeom>
          <a:noFill/>
          <a:ln>
            <a:noFill/>
          </a:ln>
        </p:spPr>
      </p:pic>
      <p:pic>
        <p:nvPicPr>
          <p:cNvPr id="176" name="Google Shape;176;p33"/>
          <p:cNvPicPr preferRelativeResize="0"/>
          <p:nvPr/>
        </p:nvPicPr>
        <p:blipFill>
          <a:blip r:embed="rId6">
            <a:alphaModFix/>
          </a:blip>
          <a:stretch>
            <a:fillRect/>
          </a:stretch>
        </p:blipFill>
        <p:spPr>
          <a:xfrm>
            <a:off x="311700" y="2966795"/>
            <a:ext cx="9144003" cy="8304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AFLRL</a:t>
            </a:r>
            <a:endParaRPr/>
          </a:p>
        </p:txBody>
      </p:sp>
      <p:sp>
        <p:nvSpPr>
          <p:cNvPr id="182" name="Google Shape;18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Focus:</a:t>
            </a:r>
            <a:endParaRPr/>
          </a:p>
          <a:p>
            <a:pPr indent="-349250" lvl="0" marL="457200" rtl="0" algn="l">
              <a:lnSpc>
                <a:spcPct val="115000"/>
              </a:lnSpc>
              <a:spcBef>
                <a:spcPts val="1200"/>
              </a:spcBef>
              <a:spcAft>
                <a:spcPts val="0"/>
              </a:spcAft>
              <a:buSzPts val="1900"/>
              <a:buFont typeface="Arial"/>
              <a:buChar char="●"/>
            </a:pPr>
            <a:r>
              <a:rPr b="1" lang="en" sz="1900">
                <a:latin typeface="Arial"/>
                <a:ea typeface="Arial"/>
                <a:cs typeface="Arial"/>
                <a:sym typeface="Arial"/>
              </a:rPr>
              <a:t>"AFLRL"</a:t>
            </a:r>
            <a:r>
              <a:rPr lang="en" sz="1900">
                <a:latin typeface="Arial"/>
                <a:ea typeface="Arial"/>
                <a:cs typeface="Arial"/>
                <a:sym typeface="Arial"/>
              </a:rPr>
              <a:t>: Training reinforcement learning models using AFL (American Fuzzy Lop).</a:t>
            </a:r>
            <a:endParaRPr sz="1900">
              <a:latin typeface="Arial"/>
              <a:ea typeface="Arial"/>
              <a:cs typeface="Arial"/>
              <a:sym typeface="Arial"/>
            </a:endParaRPr>
          </a:p>
          <a:p>
            <a:pPr indent="-349250" lvl="0" marL="457200" rtl="0" algn="l">
              <a:lnSpc>
                <a:spcPct val="115000"/>
              </a:lnSpc>
              <a:spcBef>
                <a:spcPts val="0"/>
              </a:spcBef>
              <a:spcAft>
                <a:spcPts val="0"/>
              </a:spcAft>
              <a:buSzPts val="1900"/>
              <a:buFont typeface="Arial"/>
              <a:buChar char="●"/>
            </a:pPr>
            <a:r>
              <a:rPr lang="en" sz="1900">
                <a:latin typeface="Arial"/>
                <a:ea typeface="Arial"/>
                <a:cs typeface="Arial"/>
                <a:sym typeface="Arial"/>
              </a:rPr>
              <a:t>Build datasets for RL model training.</a:t>
            </a:r>
            <a:endParaRPr sz="1900">
              <a:latin typeface="Arial"/>
              <a:ea typeface="Arial"/>
              <a:cs typeface="Arial"/>
              <a:sym typeface="Arial"/>
            </a:endParaRPr>
          </a:p>
          <a:p>
            <a:pPr indent="-349250" lvl="0" marL="457200" rtl="0" algn="l">
              <a:lnSpc>
                <a:spcPct val="115000"/>
              </a:lnSpc>
              <a:spcBef>
                <a:spcPts val="0"/>
              </a:spcBef>
              <a:spcAft>
                <a:spcPts val="0"/>
              </a:spcAft>
              <a:buSzPts val="1900"/>
              <a:buFont typeface="Arial"/>
              <a:buChar char="●"/>
            </a:pPr>
            <a:r>
              <a:rPr lang="en" sz="1900">
                <a:latin typeface="Arial"/>
                <a:ea typeface="Arial"/>
                <a:cs typeface="Arial"/>
                <a:sym typeface="Arial"/>
              </a:rPr>
              <a:t>Enhance AFL’s capabilities by adding vulnerable code paths to generate robust training data.</a:t>
            </a:r>
            <a:endParaRPr sz="1900">
              <a:latin typeface="Arial"/>
              <a:ea typeface="Arial"/>
              <a:cs typeface="Arial"/>
              <a:sym typeface="Arial"/>
            </a:endParaRPr>
          </a:p>
          <a:p>
            <a:pPr indent="0" lvl="0" marL="0" rtl="0" algn="l">
              <a:spcBef>
                <a:spcPts val="0"/>
              </a:spcBef>
              <a:spcAft>
                <a:spcPts val="1200"/>
              </a:spcAft>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Updated Objective</a:t>
            </a:r>
            <a:endParaRPr/>
          </a:p>
        </p:txBody>
      </p:sp>
      <p:sp>
        <p:nvSpPr>
          <p:cNvPr id="188" name="Google Shape;18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b="1" lang="en" sz="1500">
                <a:latin typeface="Arial"/>
                <a:ea typeface="Arial"/>
                <a:cs typeface="Arial"/>
                <a:sym typeface="Arial"/>
              </a:rPr>
              <a:t>Dataset Creation</a:t>
            </a:r>
            <a:r>
              <a:rPr lang="en" sz="1500">
                <a:latin typeface="Arial"/>
                <a:ea typeface="Arial"/>
                <a:cs typeface="Arial"/>
                <a:sym typeface="Arial"/>
              </a:rPr>
              <a:t>:</a:t>
            </a:r>
            <a:endParaRPr sz="1500">
              <a:latin typeface="Arial"/>
              <a:ea typeface="Arial"/>
              <a:cs typeface="Arial"/>
              <a:sym typeface="Arial"/>
            </a:endParaRPr>
          </a:p>
          <a:p>
            <a:pPr indent="-323850" lvl="0" marL="457200" rtl="0" algn="l">
              <a:lnSpc>
                <a:spcPct val="115000"/>
              </a:lnSpc>
              <a:spcBef>
                <a:spcPts val="1200"/>
              </a:spcBef>
              <a:spcAft>
                <a:spcPts val="0"/>
              </a:spcAft>
              <a:buClr>
                <a:schemeClr val="dk2"/>
              </a:buClr>
              <a:buSzPts val="1500"/>
              <a:buFont typeface="Arial"/>
              <a:buChar char="●"/>
            </a:pPr>
            <a:r>
              <a:rPr lang="en" sz="1500">
                <a:latin typeface="Arial"/>
                <a:ea typeface="Arial"/>
                <a:cs typeface="Arial"/>
                <a:sym typeface="Arial"/>
              </a:rPr>
              <a:t>Generate meaningful datasets for training RL models using AFL.</a:t>
            </a:r>
            <a:endParaRPr sz="1500">
              <a:latin typeface="Arial"/>
              <a:ea typeface="Arial"/>
              <a:cs typeface="Arial"/>
              <a:sym typeface="Arial"/>
            </a:endParaRPr>
          </a:p>
          <a:p>
            <a:pPr indent="0" lvl="0" marL="0" rtl="0" algn="l">
              <a:lnSpc>
                <a:spcPct val="115000"/>
              </a:lnSpc>
              <a:spcBef>
                <a:spcPts val="1200"/>
              </a:spcBef>
              <a:spcAft>
                <a:spcPts val="0"/>
              </a:spcAft>
              <a:buClr>
                <a:schemeClr val="lt1"/>
              </a:buClr>
              <a:buSzPts val="1100"/>
              <a:buFont typeface="Arial"/>
              <a:buNone/>
            </a:pPr>
            <a:r>
              <a:rPr b="1" lang="en" sz="1500">
                <a:latin typeface="Arial"/>
                <a:ea typeface="Arial"/>
                <a:cs typeface="Arial"/>
                <a:sym typeface="Arial"/>
              </a:rPr>
              <a:t>Optimization</a:t>
            </a:r>
            <a:r>
              <a:rPr lang="en" sz="1500">
                <a:latin typeface="Arial"/>
                <a:ea typeface="Arial"/>
                <a:cs typeface="Arial"/>
                <a:sym typeface="Arial"/>
              </a:rPr>
              <a:t>:</a:t>
            </a:r>
            <a:endParaRPr sz="1500">
              <a:latin typeface="Arial"/>
              <a:ea typeface="Arial"/>
              <a:cs typeface="Arial"/>
              <a:sym typeface="Arial"/>
            </a:endParaRPr>
          </a:p>
          <a:p>
            <a:pPr indent="-323850" lvl="0" marL="457200" rtl="0" algn="l">
              <a:lnSpc>
                <a:spcPct val="115000"/>
              </a:lnSpc>
              <a:spcBef>
                <a:spcPts val="1200"/>
              </a:spcBef>
              <a:spcAft>
                <a:spcPts val="0"/>
              </a:spcAft>
              <a:buClr>
                <a:schemeClr val="dk2"/>
              </a:buClr>
              <a:buSzPts val="1500"/>
              <a:buFont typeface="Arial"/>
              <a:buChar char="●"/>
            </a:pPr>
            <a:r>
              <a:rPr lang="en" sz="1500">
                <a:latin typeface="Arial"/>
                <a:ea typeface="Arial"/>
                <a:cs typeface="Arial"/>
                <a:sym typeface="Arial"/>
              </a:rPr>
              <a:t>Focus on AFL’s features to produce proper outputs for RL training.</a:t>
            </a:r>
            <a:endParaRPr sz="1500">
              <a:latin typeface="Arial"/>
              <a:ea typeface="Arial"/>
              <a:cs typeface="Arial"/>
              <a:sym typeface="Arial"/>
            </a:endParaRPr>
          </a:p>
          <a:p>
            <a:pPr indent="0" lvl="0" marL="0" rtl="0" algn="l">
              <a:lnSpc>
                <a:spcPct val="115000"/>
              </a:lnSpc>
              <a:spcBef>
                <a:spcPts val="1200"/>
              </a:spcBef>
              <a:spcAft>
                <a:spcPts val="0"/>
              </a:spcAft>
              <a:buClr>
                <a:schemeClr val="lt1"/>
              </a:buClr>
              <a:buSzPts val="1100"/>
              <a:buFont typeface="Arial"/>
              <a:buNone/>
            </a:pPr>
            <a:r>
              <a:rPr b="1" lang="en" sz="1500">
                <a:latin typeface="Arial"/>
                <a:ea typeface="Arial"/>
                <a:cs typeface="Arial"/>
                <a:sym typeface="Arial"/>
              </a:rPr>
              <a:t>Outcome</a:t>
            </a:r>
            <a:r>
              <a:rPr lang="en" sz="1500">
                <a:latin typeface="Arial"/>
                <a:ea typeface="Arial"/>
                <a:cs typeface="Arial"/>
                <a:sym typeface="Arial"/>
              </a:rPr>
              <a:t>:</a:t>
            </a:r>
            <a:endParaRPr sz="1500">
              <a:latin typeface="Arial"/>
              <a:ea typeface="Arial"/>
              <a:cs typeface="Arial"/>
              <a:sym typeface="Arial"/>
            </a:endParaRPr>
          </a:p>
          <a:p>
            <a:pPr indent="-323850" lvl="0" marL="457200" rtl="0" algn="l">
              <a:lnSpc>
                <a:spcPct val="115000"/>
              </a:lnSpc>
              <a:spcBef>
                <a:spcPts val="1200"/>
              </a:spcBef>
              <a:spcAft>
                <a:spcPts val="0"/>
              </a:spcAft>
              <a:buClr>
                <a:schemeClr val="dk2"/>
              </a:buClr>
              <a:buSzPts val="1500"/>
              <a:buFont typeface="Arial"/>
              <a:buChar char="●"/>
            </a:pPr>
            <a:r>
              <a:rPr lang="en" sz="1500">
                <a:latin typeface="Arial"/>
                <a:ea typeface="Arial"/>
                <a:cs typeface="Arial"/>
                <a:sym typeface="Arial"/>
              </a:rPr>
              <a:t>Improve path exploration and crash detection efficiency in fuzz testing.</a:t>
            </a:r>
            <a:endParaRPr sz="1500">
              <a:latin typeface="Arial"/>
              <a:ea typeface="Arial"/>
              <a:cs typeface="Arial"/>
              <a:sym typeface="Arial"/>
            </a:endParaRPr>
          </a:p>
          <a:p>
            <a:pPr indent="0" lvl="0" marL="0" rtl="0" algn="l">
              <a:spcBef>
                <a:spcPts val="1200"/>
              </a:spcBef>
              <a:spcAft>
                <a:spcPts val="1200"/>
              </a:spcAft>
              <a:buNone/>
            </a:pPr>
            <a: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77" name="Google Shape;7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RCA: For finding security vulnerabilities through fuzzing.</a:t>
            </a:r>
            <a:endParaRPr/>
          </a:p>
          <a:p>
            <a:pPr indent="-342900" lvl="0" marL="457200" rtl="0" algn="l">
              <a:spcBef>
                <a:spcPts val="0"/>
              </a:spcBef>
              <a:spcAft>
                <a:spcPts val="0"/>
              </a:spcAft>
              <a:buSzPts val="1800"/>
              <a:buChar char="●"/>
            </a:pPr>
            <a:r>
              <a:rPr lang="en"/>
              <a:t>RCA is slow, I mean very slow.</a:t>
            </a:r>
            <a:endParaRPr/>
          </a:p>
          <a:p>
            <a:pPr indent="-342900" lvl="0" marL="457200" rtl="0" algn="l">
              <a:spcBef>
                <a:spcPts val="0"/>
              </a:spcBef>
              <a:spcAft>
                <a:spcPts val="0"/>
              </a:spcAft>
              <a:buSzPts val="1800"/>
              <a:buChar char="●"/>
            </a:pPr>
            <a:r>
              <a:rPr lang="en"/>
              <a:t>Proper mutation for sample needed.</a:t>
            </a:r>
            <a:endParaRPr/>
          </a:p>
          <a:p>
            <a:pPr indent="-342900" lvl="0" marL="457200" rtl="0" algn="l">
              <a:spcBef>
                <a:spcPts val="0"/>
              </a:spcBef>
              <a:spcAft>
                <a:spcPts val="0"/>
              </a:spcAft>
              <a:buSzPts val="1800"/>
              <a:buChar char="●"/>
            </a:pPr>
            <a:r>
              <a:rPr lang="en"/>
              <a:t>Reinforcement Learning Implementation.</a:t>
            </a:r>
            <a:endParaRPr/>
          </a:p>
          <a:p>
            <a:pPr indent="-342900" lvl="0" marL="457200" rtl="0" algn="l">
              <a:spcBef>
                <a:spcPts val="0"/>
              </a:spcBef>
              <a:spcAft>
                <a:spcPts val="0"/>
              </a:spcAft>
              <a:buSzPts val="1800"/>
              <a:buChar char="●"/>
            </a:pPr>
            <a:r>
              <a:rPr lang="en"/>
              <a:t>Counterexamples are the key.</a:t>
            </a:r>
            <a:endParaRPr/>
          </a:p>
          <a:p>
            <a:pPr indent="-342900" lvl="0" marL="457200" rtl="0" algn="l">
              <a:spcBef>
                <a:spcPts val="0"/>
              </a:spcBef>
              <a:spcAft>
                <a:spcPts val="0"/>
              </a:spcAft>
              <a:buSzPts val="1800"/>
              <a:buChar char="●"/>
            </a:pPr>
            <a:r>
              <a:rPr lang="en"/>
              <a:t>Approach of using RACING increasing scalability and better than today’s RCA.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Flowchart</a:t>
            </a:r>
            <a:endParaRPr/>
          </a:p>
        </p:txBody>
      </p:sp>
      <p:pic>
        <p:nvPicPr>
          <p:cNvPr id="194" name="Google Shape;194;p36"/>
          <p:cNvPicPr preferRelativeResize="0"/>
          <p:nvPr/>
        </p:nvPicPr>
        <p:blipFill>
          <a:blip r:embed="rId3">
            <a:alphaModFix/>
          </a:blip>
          <a:stretch>
            <a:fillRect/>
          </a:stretch>
        </p:blipFill>
        <p:spPr>
          <a:xfrm>
            <a:off x="2262875" y="1326425"/>
            <a:ext cx="4618250" cy="3225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pic>
        <p:nvPicPr>
          <p:cNvPr id="200" name="Google Shape;200;p37"/>
          <p:cNvPicPr preferRelativeResize="0"/>
          <p:nvPr/>
        </p:nvPicPr>
        <p:blipFill>
          <a:blip r:embed="rId3">
            <a:alphaModFix/>
          </a:blip>
          <a:stretch>
            <a:fillRect/>
          </a:stretch>
        </p:blipFill>
        <p:spPr>
          <a:xfrm>
            <a:off x="311700" y="1152475"/>
            <a:ext cx="3796401" cy="2571751"/>
          </a:xfrm>
          <a:prstGeom prst="rect">
            <a:avLst/>
          </a:prstGeom>
          <a:noFill/>
          <a:ln>
            <a:noFill/>
          </a:ln>
        </p:spPr>
      </p:pic>
      <p:pic>
        <p:nvPicPr>
          <p:cNvPr id="201" name="Google Shape;201;p37"/>
          <p:cNvPicPr preferRelativeResize="0"/>
          <p:nvPr/>
        </p:nvPicPr>
        <p:blipFill>
          <a:blip r:embed="rId4">
            <a:alphaModFix/>
          </a:blip>
          <a:stretch>
            <a:fillRect/>
          </a:stretch>
        </p:blipFill>
        <p:spPr>
          <a:xfrm>
            <a:off x="89875" y="3806825"/>
            <a:ext cx="8929700" cy="1177250"/>
          </a:xfrm>
          <a:prstGeom prst="rect">
            <a:avLst/>
          </a:prstGeom>
          <a:noFill/>
          <a:ln>
            <a:noFill/>
          </a:ln>
        </p:spPr>
      </p:pic>
      <p:pic>
        <p:nvPicPr>
          <p:cNvPr id="202" name="Google Shape;202;p37"/>
          <p:cNvPicPr preferRelativeResize="0"/>
          <p:nvPr/>
        </p:nvPicPr>
        <p:blipFill>
          <a:blip r:embed="rId5">
            <a:alphaModFix/>
          </a:blip>
          <a:stretch>
            <a:fillRect/>
          </a:stretch>
        </p:blipFill>
        <p:spPr>
          <a:xfrm>
            <a:off x="4783950" y="1181587"/>
            <a:ext cx="3509750" cy="2461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Future work</a:t>
            </a:r>
            <a:endParaRPr/>
          </a:p>
        </p:txBody>
      </p:sp>
      <p:sp>
        <p:nvSpPr>
          <p:cNvPr id="208" name="Google Shape;20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Environmental and version mismatches</a:t>
            </a:r>
            <a:endParaRPr/>
          </a:p>
          <a:p>
            <a:pPr indent="-342900" lvl="0" marL="457200" rtl="0" algn="l">
              <a:spcBef>
                <a:spcPts val="0"/>
              </a:spcBef>
              <a:spcAft>
                <a:spcPts val="0"/>
              </a:spcAft>
              <a:buSzPts val="1800"/>
              <a:buChar char="●"/>
            </a:pPr>
            <a:r>
              <a:rPr lang="en"/>
              <a:t>Transition from RACING to AFLRL required some work.</a:t>
            </a:r>
            <a:endParaRPr/>
          </a:p>
          <a:p>
            <a:pPr indent="0" lvl="0" marL="0" rtl="0" algn="l">
              <a:spcBef>
                <a:spcPts val="1200"/>
              </a:spcBef>
              <a:spcAft>
                <a:spcPts val="0"/>
              </a:spcAft>
              <a:buNone/>
            </a:pPr>
            <a:r>
              <a:rPr lang="en"/>
              <a:t>Future work</a:t>
            </a:r>
            <a:endParaRPr/>
          </a:p>
          <a:p>
            <a:pPr indent="-342900" lvl="0" marL="457200" rtl="0" algn="l">
              <a:spcBef>
                <a:spcPts val="1200"/>
              </a:spcBef>
              <a:spcAft>
                <a:spcPts val="0"/>
              </a:spcAft>
              <a:buSzPts val="1800"/>
              <a:buChar char="●"/>
            </a:pPr>
            <a:r>
              <a:rPr lang="en"/>
              <a:t>Train RL with generated crashes.</a:t>
            </a:r>
            <a:endParaRPr/>
          </a:p>
          <a:p>
            <a:pPr indent="-342900" lvl="0" marL="457200" rtl="0" algn="l">
              <a:spcBef>
                <a:spcPts val="0"/>
              </a:spcBef>
              <a:spcAft>
                <a:spcPts val="0"/>
              </a:spcAft>
              <a:buSzPts val="1800"/>
              <a:buChar char="●"/>
            </a:pPr>
            <a:r>
              <a:rPr lang="en"/>
              <a:t>Optimize AFL for better vulnerability detection and RL </a:t>
            </a:r>
            <a:r>
              <a:rPr lang="en"/>
              <a:t>integration</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3353675" y="228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3" name="Google Shape;8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Need for automation for faster devops cycle.</a:t>
            </a:r>
            <a:endParaRPr/>
          </a:p>
          <a:p>
            <a:pPr indent="-342900" lvl="0" marL="457200" rtl="0" algn="l">
              <a:spcBef>
                <a:spcPts val="0"/>
              </a:spcBef>
              <a:spcAft>
                <a:spcPts val="0"/>
              </a:spcAft>
              <a:buSzPts val="1800"/>
              <a:buChar char="●"/>
            </a:pPr>
            <a:r>
              <a:rPr lang="en"/>
              <a:t>CVE-2017-5380, CVE-2018-4145 and CVE-2022-36320.</a:t>
            </a:r>
            <a:endParaRPr/>
          </a:p>
          <a:p>
            <a:pPr indent="-342900" lvl="0" marL="457200" rtl="0" algn="l">
              <a:spcBef>
                <a:spcPts val="0"/>
              </a:spcBef>
              <a:spcAft>
                <a:spcPts val="0"/>
              </a:spcAft>
              <a:buSzPts val="1800"/>
              <a:buChar char="●"/>
            </a:pPr>
            <a:r>
              <a:rPr lang="en"/>
              <a:t>Try to find the crash is the key </a:t>
            </a:r>
            <a:endParaRPr/>
          </a:p>
          <a:p>
            <a:pPr indent="-342900" lvl="0" marL="457200" rtl="0" algn="l">
              <a:spcBef>
                <a:spcPts val="0"/>
              </a:spcBef>
              <a:spcAft>
                <a:spcPts val="0"/>
              </a:spcAft>
              <a:buSzPts val="1800"/>
              <a:buChar char="●"/>
            </a:pPr>
            <a:r>
              <a:rPr lang="en"/>
              <a:t>How to achieve that? Through mutation of test cases.</a:t>
            </a:r>
            <a:endParaRPr/>
          </a:p>
          <a:p>
            <a:pPr indent="-342900" lvl="0" marL="457200" rtl="0" algn="l">
              <a:spcBef>
                <a:spcPts val="0"/>
              </a:spcBef>
              <a:spcAft>
                <a:spcPts val="0"/>
              </a:spcAft>
              <a:buSzPts val="1800"/>
              <a:buChar char="●"/>
            </a:pPr>
            <a:r>
              <a:rPr lang="en"/>
              <a:t>Root cause analysis which has been done manually.</a:t>
            </a:r>
            <a:endParaRPr/>
          </a:p>
          <a:p>
            <a:pPr indent="0" lvl="0" marL="0" rtl="0" algn="l">
              <a:spcBef>
                <a:spcPts val="1200"/>
              </a:spcBef>
              <a:spcAft>
                <a:spcPts val="1200"/>
              </a:spcAft>
              <a:buNone/>
            </a:pPr>
            <a:r>
              <a:rPr lang="en"/>
              <a:t>SLow SLow Slowwwww…….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RCA</a:t>
            </a:r>
            <a:endParaRPr/>
          </a:p>
        </p:txBody>
      </p:sp>
      <p:pic>
        <p:nvPicPr>
          <p:cNvPr id="89" name="Google Shape;89;p20"/>
          <p:cNvPicPr preferRelativeResize="0"/>
          <p:nvPr/>
        </p:nvPicPr>
        <p:blipFill>
          <a:blip r:embed="rId3">
            <a:alphaModFix/>
          </a:blip>
          <a:stretch>
            <a:fillRect/>
          </a:stretch>
        </p:blipFill>
        <p:spPr>
          <a:xfrm>
            <a:off x="1569225" y="1096175"/>
            <a:ext cx="6476352" cy="353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95" name="Google Shape;95;p21"/>
          <p:cNvPicPr preferRelativeResize="0"/>
          <p:nvPr/>
        </p:nvPicPr>
        <p:blipFill>
          <a:blip r:embed="rId3">
            <a:alphaModFix/>
          </a:blip>
          <a:stretch>
            <a:fillRect/>
          </a:stretch>
        </p:blipFill>
        <p:spPr>
          <a:xfrm>
            <a:off x="768862" y="1108100"/>
            <a:ext cx="7606277" cy="3643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Automated RCA Challenges</a:t>
            </a:r>
            <a:endParaRPr/>
          </a:p>
        </p:txBody>
      </p:sp>
      <p:sp>
        <p:nvSpPr>
          <p:cNvPr id="101" name="Google Shape;10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Having a pipeline </a:t>
            </a:r>
            <a:r>
              <a:rPr lang="en"/>
              <a:t>with</a:t>
            </a:r>
            <a:r>
              <a:rPr lang="en"/>
              <a:t> bucket of analysis tools.</a:t>
            </a:r>
            <a:endParaRPr/>
          </a:p>
          <a:p>
            <a:pPr indent="-342900" lvl="0" marL="457200" rtl="0" algn="l">
              <a:spcBef>
                <a:spcPts val="0"/>
              </a:spcBef>
              <a:spcAft>
                <a:spcPts val="0"/>
              </a:spcAft>
              <a:buSzPts val="1800"/>
              <a:buChar char="●"/>
            </a:pPr>
            <a:r>
              <a:rPr lang="en"/>
              <a:t>They rely on rules and types for finding bug.</a:t>
            </a:r>
            <a:endParaRPr/>
          </a:p>
          <a:p>
            <a:pPr indent="-342900" lvl="0" marL="457200" rtl="0" algn="l">
              <a:spcBef>
                <a:spcPts val="0"/>
              </a:spcBef>
              <a:spcAft>
                <a:spcPts val="0"/>
              </a:spcAft>
              <a:buSzPts val="1800"/>
              <a:buChar char="●"/>
            </a:pPr>
            <a:r>
              <a:rPr lang="en"/>
              <a:t>Lead to type-confusion flaws.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Spectrum Based Fault Localization (SFL)</a:t>
            </a:r>
            <a:endParaRPr/>
          </a:p>
        </p:txBody>
      </p:sp>
      <p:sp>
        <p:nvSpPr>
          <p:cNvPr id="107" name="Google Shape;10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Finding bug </a:t>
            </a:r>
            <a:r>
              <a:rPr lang="en"/>
              <a:t>without</a:t>
            </a:r>
            <a:r>
              <a:rPr lang="en"/>
              <a:t> explicit data </a:t>
            </a:r>
            <a:r>
              <a:rPr lang="en"/>
              <a:t>dependency.</a:t>
            </a:r>
            <a:endParaRPr/>
          </a:p>
          <a:p>
            <a:pPr indent="-342900" lvl="0" marL="457200" rtl="0" algn="l">
              <a:spcBef>
                <a:spcPts val="0"/>
              </a:spcBef>
              <a:spcAft>
                <a:spcPts val="0"/>
              </a:spcAft>
              <a:buSzPts val="1800"/>
              <a:buChar char="●"/>
            </a:pPr>
            <a:r>
              <a:rPr lang="en"/>
              <a:t>They outperform traditional automated RCA.</a:t>
            </a:r>
            <a:endParaRPr/>
          </a:p>
          <a:p>
            <a:pPr indent="-342900" lvl="0" marL="457200" rtl="0" algn="l">
              <a:spcBef>
                <a:spcPts val="0"/>
              </a:spcBef>
              <a:spcAft>
                <a:spcPts val="0"/>
              </a:spcAft>
              <a:buSzPts val="1800"/>
              <a:buChar char="●"/>
            </a:pPr>
            <a:r>
              <a:rPr lang="en"/>
              <a:t>They  try to correlate crash and root cause through statistics.</a:t>
            </a:r>
            <a:endParaRPr/>
          </a:p>
          <a:p>
            <a:pPr indent="-342900" lvl="0" marL="457200" rtl="0" algn="l">
              <a:spcBef>
                <a:spcPts val="0"/>
              </a:spcBef>
              <a:spcAft>
                <a:spcPts val="0"/>
              </a:spcAft>
              <a:buSzPts val="1800"/>
              <a:buChar char="●"/>
            </a:pPr>
            <a:r>
              <a:rPr lang="en"/>
              <a:t>Ranking highly correlated test case and find the crash.</a:t>
            </a:r>
            <a:endParaRPr/>
          </a:p>
          <a:p>
            <a:pPr indent="-342900" lvl="0" marL="457200" rtl="0" algn="l">
              <a:spcBef>
                <a:spcPts val="0"/>
              </a:spcBef>
              <a:spcAft>
                <a:spcPts val="0"/>
              </a:spcAft>
              <a:buSzPts val="1800"/>
              <a:buChar char="●"/>
            </a:pPr>
            <a:r>
              <a:rPr lang="en"/>
              <a:t>Takes lot of time 12 hours or even week.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Statistical RCA</a:t>
            </a:r>
            <a:endParaRPr/>
          </a:p>
        </p:txBody>
      </p:sp>
      <p:sp>
        <p:nvSpPr>
          <p:cNvPr id="113" name="Google Shape;113;p24"/>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lt1"/>
              </a:buClr>
              <a:buSzPts val="1100"/>
              <a:buChar char="●"/>
            </a:pPr>
            <a:r>
              <a:t/>
            </a:r>
            <a:endParaRPr sz="1100">
              <a:solidFill>
                <a:schemeClr val="lt1"/>
              </a:solidFill>
            </a:endParaRPr>
          </a:p>
        </p:txBody>
      </p:sp>
      <p:pic>
        <p:nvPicPr>
          <p:cNvPr id="114" name="Google Shape;114;p24"/>
          <p:cNvPicPr preferRelativeResize="0"/>
          <p:nvPr/>
        </p:nvPicPr>
        <p:blipFill>
          <a:blip r:embed="rId3">
            <a:alphaModFix/>
          </a:blip>
          <a:stretch>
            <a:fillRect/>
          </a:stretch>
        </p:blipFill>
        <p:spPr>
          <a:xfrm>
            <a:off x="772236" y="1223375"/>
            <a:ext cx="7599524" cy="3384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 Workflow of Statistical RCA</a:t>
            </a:r>
            <a:endParaRPr/>
          </a:p>
        </p:txBody>
      </p:sp>
      <p:pic>
        <p:nvPicPr>
          <p:cNvPr id="120" name="Google Shape;120;p25"/>
          <p:cNvPicPr preferRelativeResize="0"/>
          <p:nvPr/>
        </p:nvPicPr>
        <p:blipFill>
          <a:blip r:embed="rId3">
            <a:alphaModFix/>
          </a:blip>
          <a:stretch>
            <a:fillRect/>
          </a:stretch>
        </p:blipFill>
        <p:spPr>
          <a:xfrm>
            <a:off x="459788" y="1379950"/>
            <a:ext cx="8224424" cy="280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ITSEC">
  <a:themeElements>
    <a:clrScheme name="Simple Light">
      <a:dk1>
        <a:srgbClr val="E99035"/>
      </a:dk1>
      <a:lt1>
        <a:srgbClr val="000000"/>
      </a:lt1>
      <a:dk2>
        <a:srgbClr val="FFFFFF"/>
      </a:dk2>
      <a:lt2>
        <a:srgbClr val="CACACA"/>
      </a:lt2>
      <a:accent1>
        <a:srgbClr val="E99035"/>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